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378" r:id="rId2"/>
    <p:sldId id="316" r:id="rId3"/>
    <p:sldId id="317" r:id="rId4"/>
    <p:sldId id="329" r:id="rId5"/>
    <p:sldId id="331" r:id="rId6"/>
    <p:sldId id="332" r:id="rId7"/>
    <p:sldId id="333" r:id="rId8"/>
    <p:sldId id="345" r:id="rId9"/>
    <p:sldId id="334" r:id="rId10"/>
    <p:sldId id="396" r:id="rId11"/>
    <p:sldId id="271" r:id="rId12"/>
    <p:sldId id="273" r:id="rId13"/>
    <p:sldId id="272" r:id="rId14"/>
    <p:sldId id="277" r:id="rId15"/>
    <p:sldId id="397" r:id="rId16"/>
    <p:sldId id="380" r:id="rId17"/>
    <p:sldId id="399" r:id="rId18"/>
    <p:sldId id="398" r:id="rId19"/>
    <p:sldId id="381" r:id="rId20"/>
    <p:sldId id="400" r:id="rId21"/>
    <p:sldId id="385" r:id="rId22"/>
    <p:sldId id="386" r:id="rId23"/>
    <p:sldId id="401" r:id="rId24"/>
    <p:sldId id="281" r:id="rId25"/>
    <p:sldId id="282" r:id="rId26"/>
    <p:sldId id="283" r:id="rId27"/>
    <p:sldId id="284" r:id="rId28"/>
    <p:sldId id="387" r:id="rId29"/>
    <p:sldId id="285" r:id="rId30"/>
    <p:sldId id="286" r:id="rId31"/>
    <p:sldId id="287" r:id="rId32"/>
    <p:sldId id="288" r:id="rId33"/>
    <p:sldId id="388" r:id="rId34"/>
    <p:sldId id="405" r:id="rId35"/>
    <p:sldId id="289" r:id="rId36"/>
    <p:sldId id="402" r:id="rId37"/>
    <p:sldId id="403" r:id="rId38"/>
    <p:sldId id="404" r:id="rId39"/>
    <p:sldId id="377" r:id="rId4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3"/>
    <p:restoredTop sz="94795"/>
  </p:normalViewPr>
  <p:slideViewPr>
    <p:cSldViewPr snapToGrid="0">
      <p:cViewPr varScale="1">
        <p:scale>
          <a:sx n="60" d="100"/>
          <a:sy n="60" d="100"/>
        </p:scale>
        <p:origin x="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7852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1048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3162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054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&amp;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1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</a:lstStyle>
          <a:p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と日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作者と日付</a:t>
            </a:r>
          </a:p>
        </p:txBody>
      </p:sp>
      <p:sp>
        <p:nvSpPr>
          <p:cNvPr id="12" name="プレゼンテーション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/>
            </a:lvl1pPr>
          </a:lstStyle>
          <a:p>
            <a:r>
              <a:t>プレゼンテーションのタイトル</a:t>
            </a:r>
          </a:p>
        </p:txBody>
      </p:sp>
      <p:sp>
        <p:nvSpPr>
          <p:cNvPr id="13" name="本文レベル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プレゼンテーションのサブタイトル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66979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タイトルテキスト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2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3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タイトルテキスト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タイトルテキスト</a:t>
            </a:r>
          </a:p>
        </p:txBody>
      </p:sp>
      <p:sp>
        <p:nvSpPr>
          <p:cNvPr id="40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4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57" name="本文レベル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67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532204087_1355x1355.jpg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532241774_2880x1920.jpg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タイトルテキスト</a:t>
            </a:r>
          </a:p>
        </p:txBody>
      </p:sp>
      <p:sp>
        <p:nvSpPr>
          <p:cNvPr id="3" name="本文レベル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34" Type="http://schemas.openxmlformats.org/officeDocument/2006/relationships/image" Target="../media/image16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33" Type="http://schemas.openxmlformats.org/officeDocument/2006/relationships/image" Target="../media/image15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32" Type="http://schemas.openxmlformats.org/officeDocument/2006/relationships/image" Target="../media/image14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31" Type="http://schemas.openxmlformats.org/officeDocument/2006/relationships/image" Target="../media/image13.png"/><Relationship Id="rId4" Type="http://schemas.openxmlformats.org/officeDocument/2006/relationships/image" Target="../media/image53.png"/><Relationship Id="rId9" Type="http://schemas.openxmlformats.org/officeDocument/2006/relationships/image" Target="../media/image10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12.png"/><Relationship Id="rId35" Type="http://schemas.openxmlformats.org/officeDocument/2006/relationships/image" Target="../media/image17.png"/><Relationship Id="rId8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4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8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108.png"/><Relationship Id="rId9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21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.png"/><Relationship Id="rId10" Type="http://schemas.openxmlformats.org/officeDocument/2006/relationships/image" Target="../media/image118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41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4.png"/><Relationship Id="rId5" Type="http://schemas.openxmlformats.org/officeDocument/2006/relationships/image" Target="../media/image114.png"/><Relationship Id="rId10" Type="http://schemas.openxmlformats.org/officeDocument/2006/relationships/image" Target="../media/image115.png"/><Relationship Id="rId4" Type="http://schemas.openxmlformats.org/officeDocument/2006/relationships/image" Target="../media/image113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32.png"/><Relationship Id="rId3" Type="http://schemas.openxmlformats.org/officeDocument/2006/relationships/image" Target="../media/image42.png"/><Relationship Id="rId7" Type="http://schemas.openxmlformats.org/officeDocument/2006/relationships/image" Target="../media/image129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30.png"/><Relationship Id="rId5" Type="http://schemas.openxmlformats.org/officeDocument/2006/relationships/image" Target="../media/image43.png"/><Relationship Id="rId10" Type="http://schemas.openxmlformats.org/officeDocument/2006/relationships/image" Target="../media/image125.png"/><Relationship Id="rId4" Type="http://schemas.openxmlformats.org/officeDocument/2006/relationships/image" Target="../media/image111.png"/><Relationship Id="rId9" Type="http://schemas.openxmlformats.org/officeDocument/2006/relationships/image" Target="../media/image124.png"/><Relationship Id="rId1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32.png"/><Relationship Id="rId3" Type="http://schemas.openxmlformats.org/officeDocument/2006/relationships/image" Target="../media/image42.png"/><Relationship Id="rId7" Type="http://schemas.openxmlformats.org/officeDocument/2006/relationships/image" Target="../media/image129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130.png"/><Relationship Id="rId5" Type="http://schemas.openxmlformats.org/officeDocument/2006/relationships/image" Target="../media/image127.png"/><Relationship Id="rId10" Type="http://schemas.openxmlformats.org/officeDocument/2006/relationships/image" Target="../media/image125.png"/><Relationship Id="rId4" Type="http://schemas.openxmlformats.org/officeDocument/2006/relationships/image" Target="../media/image111.png"/><Relationship Id="rId9" Type="http://schemas.openxmlformats.org/officeDocument/2006/relationships/image" Target="../media/image1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120.png"/><Relationship Id="rId3" Type="http://schemas.openxmlformats.org/officeDocument/2006/relationships/image" Target="../media/image1040.png"/><Relationship Id="rId7" Type="http://schemas.openxmlformats.org/officeDocument/2006/relationships/image" Target="../media/image1060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0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1080.png"/><Relationship Id="rId1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43.png"/><Relationship Id="rId3" Type="http://schemas.openxmlformats.org/officeDocument/2006/relationships/image" Target="../media/image1040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78.png"/><Relationship Id="rId5" Type="http://schemas.openxmlformats.org/officeDocument/2006/relationships/image" Target="../media/image46.png"/><Relationship Id="rId15" Type="http://schemas.openxmlformats.org/officeDocument/2006/relationships/image" Target="../media/image79.png"/><Relationship Id="rId10" Type="http://schemas.openxmlformats.org/officeDocument/2006/relationships/image" Target="../media/image140.png"/><Relationship Id="rId4" Type="http://schemas.openxmlformats.org/officeDocument/2006/relationships/image" Target="../media/image45.png"/><Relationship Id="rId9" Type="http://schemas.openxmlformats.org/officeDocument/2006/relationships/image" Target="../media/image139.png"/><Relationship Id="rId1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120.png"/><Relationship Id="rId3" Type="http://schemas.openxmlformats.org/officeDocument/2006/relationships/image" Target="../media/image1040.png"/><Relationship Id="rId7" Type="http://schemas.openxmlformats.org/officeDocument/2006/relationships/image" Target="../media/image1060.png"/><Relationship Id="rId12" Type="http://schemas.openxmlformats.org/officeDocument/2006/relationships/image" Target="../media/image57.png"/><Relationship Id="rId17" Type="http://schemas.openxmlformats.org/officeDocument/2006/relationships/image" Target="../media/image47.png"/><Relationship Id="rId16" Type="http://schemas.openxmlformats.org/officeDocument/2006/relationships/image" Target="../media/image1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0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5" Type="http://schemas.openxmlformats.org/officeDocument/2006/relationships/image" Target="../media/image81.png"/><Relationship Id="rId10" Type="http://schemas.openxmlformats.org/officeDocument/2006/relationships/image" Target="../media/image1090.png"/><Relationship Id="rId4" Type="http://schemas.openxmlformats.org/officeDocument/2006/relationships/image" Target="../media/image80.png"/><Relationship Id="rId9" Type="http://schemas.openxmlformats.org/officeDocument/2006/relationships/image" Target="../media/image1080.png"/><Relationship Id="rId14" Type="http://schemas.openxmlformats.org/officeDocument/2006/relationships/image" Target="../media/image11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040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0.png"/><Relationship Id="rId5" Type="http://schemas.openxmlformats.org/officeDocument/2006/relationships/image" Target="../media/image46.png"/><Relationship Id="rId4" Type="http://schemas.openxmlformats.org/officeDocument/2006/relationships/image" Target="../media/image83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040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0.png"/><Relationship Id="rId5" Type="http://schemas.openxmlformats.org/officeDocument/2006/relationships/image" Target="../media/image46.png"/><Relationship Id="rId4" Type="http://schemas.openxmlformats.org/officeDocument/2006/relationships/image" Target="../media/image83.png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040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0.png"/><Relationship Id="rId11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1060.png"/><Relationship Id="rId4" Type="http://schemas.openxmlformats.org/officeDocument/2006/relationships/image" Target="../media/image83.png"/><Relationship Id="rId9" Type="http://schemas.openxmlformats.org/officeDocument/2006/relationships/image" Target="../media/image12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0.png"/><Relationship Id="rId3" Type="http://schemas.openxmlformats.org/officeDocument/2006/relationships/image" Target="../media/image1040.png"/><Relationship Id="rId7" Type="http://schemas.openxmlformats.org/officeDocument/2006/relationships/image" Target="../media/image85.png"/><Relationship Id="rId1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0.png"/><Relationship Id="rId11" Type="http://schemas.openxmlformats.org/officeDocument/2006/relationships/image" Target="../media/image148.png"/><Relationship Id="rId5" Type="http://schemas.openxmlformats.org/officeDocument/2006/relationships/image" Target="../media/image46.png"/><Relationship Id="rId15" Type="http://schemas.openxmlformats.org/officeDocument/2006/relationships/image" Target="../media/image47.png"/><Relationship Id="rId10" Type="http://schemas.openxmlformats.org/officeDocument/2006/relationships/image" Target="../media/image1060.png"/><Relationship Id="rId4" Type="http://schemas.openxmlformats.org/officeDocument/2006/relationships/image" Target="../media/image83.png"/><Relationship Id="rId9" Type="http://schemas.openxmlformats.org/officeDocument/2006/relationships/image" Target="../media/image147.png"/><Relationship Id="rId14" Type="http://schemas.openxmlformats.org/officeDocument/2006/relationships/image" Target="../media/image1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43.png"/><Relationship Id="rId18" Type="http://schemas.openxmlformats.org/officeDocument/2006/relationships/image" Target="../media/image89.png"/><Relationship Id="rId3" Type="http://schemas.openxmlformats.org/officeDocument/2006/relationships/image" Target="../media/image1040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78.png"/><Relationship Id="rId5" Type="http://schemas.openxmlformats.org/officeDocument/2006/relationships/image" Target="../media/image46.png"/><Relationship Id="rId15" Type="http://schemas.openxmlformats.org/officeDocument/2006/relationships/image" Target="../media/image79.png"/><Relationship Id="rId10" Type="http://schemas.openxmlformats.org/officeDocument/2006/relationships/image" Target="../media/image140.png"/><Relationship Id="rId4" Type="http://schemas.openxmlformats.org/officeDocument/2006/relationships/image" Target="../media/image45.png"/><Relationship Id="rId1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0.png"/><Relationship Id="rId18" Type="http://schemas.openxmlformats.org/officeDocument/2006/relationships/image" Target="../media/image1390.png"/><Relationship Id="rId26" Type="http://schemas.openxmlformats.org/officeDocument/2006/relationships/image" Target="../media/image1470.png"/><Relationship Id="rId3" Type="http://schemas.openxmlformats.org/officeDocument/2006/relationships/image" Target="../media/image1240.png"/><Relationship Id="rId21" Type="http://schemas.openxmlformats.org/officeDocument/2006/relationships/image" Target="../media/image1420.png"/><Relationship Id="rId7" Type="http://schemas.openxmlformats.org/officeDocument/2006/relationships/image" Target="../media/image1280.png"/><Relationship Id="rId12" Type="http://schemas.openxmlformats.org/officeDocument/2006/relationships/image" Target="../media/image1330.png"/><Relationship Id="rId17" Type="http://schemas.openxmlformats.org/officeDocument/2006/relationships/image" Target="../media/image1380.png"/><Relationship Id="rId25" Type="http://schemas.openxmlformats.org/officeDocument/2006/relationships/image" Target="../media/image1460.png"/><Relationship Id="rId33" Type="http://schemas.openxmlformats.org/officeDocument/2006/relationships/image" Target="../media/image90.png"/><Relationship Id="rId2" Type="http://schemas.openxmlformats.org/officeDocument/2006/relationships/image" Target="../media/image1230.png"/><Relationship Id="rId16" Type="http://schemas.openxmlformats.org/officeDocument/2006/relationships/image" Target="../media/image1370.png"/><Relationship Id="rId20" Type="http://schemas.openxmlformats.org/officeDocument/2006/relationships/image" Target="../media/image1410.png"/><Relationship Id="rId29" Type="http://schemas.openxmlformats.org/officeDocument/2006/relationships/image" Target="../media/image15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0.png"/><Relationship Id="rId11" Type="http://schemas.openxmlformats.org/officeDocument/2006/relationships/image" Target="../media/image1320.png"/><Relationship Id="rId24" Type="http://schemas.openxmlformats.org/officeDocument/2006/relationships/image" Target="../media/image1450.png"/><Relationship Id="rId32" Type="http://schemas.openxmlformats.org/officeDocument/2006/relationships/image" Target="../media/image153.png"/><Relationship Id="rId5" Type="http://schemas.openxmlformats.org/officeDocument/2006/relationships/image" Target="../media/image1260.png"/><Relationship Id="rId15" Type="http://schemas.openxmlformats.org/officeDocument/2006/relationships/image" Target="../media/image1360.png"/><Relationship Id="rId23" Type="http://schemas.openxmlformats.org/officeDocument/2006/relationships/image" Target="../media/image1440.png"/><Relationship Id="rId28" Type="http://schemas.openxmlformats.org/officeDocument/2006/relationships/image" Target="../media/image1490.png"/><Relationship Id="rId10" Type="http://schemas.openxmlformats.org/officeDocument/2006/relationships/image" Target="../media/image1310.png"/><Relationship Id="rId19" Type="http://schemas.openxmlformats.org/officeDocument/2006/relationships/image" Target="../media/image1400.png"/><Relationship Id="rId31" Type="http://schemas.openxmlformats.org/officeDocument/2006/relationships/image" Target="../media/image152.png"/><Relationship Id="rId4" Type="http://schemas.openxmlformats.org/officeDocument/2006/relationships/image" Target="../media/image1250.png"/><Relationship Id="rId9" Type="http://schemas.openxmlformats.org/officeDocument/2006/relationships/image" Target="../media/image1300.png"/><Relationship Id="rId14" Type="http://schemas.openxmlformats.org/officeDocument/2006/relationships/image" Target="../media/image1350.png"/><Relationship Id="rId22" Type="http://schemas.openxmlformats.org/officeDocument/2006/relationships/image" Target="../media/image1430.png"/><Relationship Id="rId27" Type="http://schemas.openxmlformats.org/officeDocument/2006/relationships/image" Target="../media/image1480.png"/><Relationship Id="rId30" Type="http://schemas.openxmlformats.org/officeDocument/2006/relationships/image" Target="../media/image1510.png"/><Relationship Id="rId8" Type="http://schemas.openxmlformats.org/officeDocument/2006/relationships/image" Target="../media/image1290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0.png"/><Relationship Id="rId18" Type="http://schemas.openxmlformats.org/officeDocument/2006/relationships/image" Target="../media/image1390.png"/><Relationship Id="rId26" Type="http://schemas.openxmlformats.org/officeDocument/2006/relationships/image" Target="../media/image1470.png"/><Relationship Id="rId3" Type="http://schemas.openxmlformats.org/officeDocument/2006/relationships/image" Target="../media/image1240.png"/><Relationship Id="rId21" Type="http://schemas.openxmlformats.org/officeDocument/2006/relationships/image" Target="../media/image1420.png"/><Relationship Id="rId34" Type="http://schemas.openxmlformats.org/officeDocument/2006/relationships/image" Target="../media/image91.png"/><Relationship Id="rId7" Type="http://schemas.openxmlformats.org/officeDocument/2006/relationships/image" Target="../media/image1280.png"/><Relationship Id="rId12" Type="http://schemas.openxmlformats.org/officeDocument/2006/relationships/image" Target="../media/image1330.png"/><Relationship Id="rId17" Type="http://schemas.openxmlformats.org/officeDocument/2006/relationships/image" Target="../media/image1380.png"/><Relationship Id="rId25" Type="http://schemas.openxmlformats.org/officeDocument/2006/relationships/image" Target="../media/image1460.png"/><Relationship Id="rId33" Type="http://schemas.openxmlformats.org/officeDocument/2006/relationships/image" Target="../media/image90.png"/><Relationship Id="rId2" Type="http://schemas.openxmlformats.org/officeDocument/2006/relationships/image" Target="../media/image1230.png"/><Relationship Id="rId16" Type="http://schemas.openxmlformats.org/officeDocument/2006/relationships/image" Target="../media/image1370.png"/><Relationship Id="rId20" Type="http://schemas.openxmlformats.org/officeDocument/2006/relationships/image" Target="../media/image1410.png"/><Relationship Id="rId29" Type="http://schemas.openxmlformats.org/officeDocument/2006/relationships/image" Target="../media/image15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0.png"/><Relationship Id="rId11" Type="http://schemas.openxmlformats.org/officeDocument/2006/relationships/image" Target="../media/image1320.png"/><Relationship Id="rId24" Type="http://schemas.openxmlformats.org/officeDocument/2006/relationships/image" Target="../media/image1450.png"/><Relationship Id="rId32" Type="http://schemas.openxmlformats.org/officeDocument/2006/relationships/image" Target="../media/image153.png"/><Relationship Id="rId5" Type="http://schemas.openxmlformats.org/officeDocument/2006/relationships/image" Target="../media/image1260.png"/><Relationship Id="rId15" Type="http://schemas.openxmlformats.org/officeDocument/2006/relationships/image" Target="../media/image1360.png"/><Relationship Id="rId23" Type="http://schemas.openxmlformats.org/officeDocument/2006/relationships/image" Target="../media/image1440.png"/><Relationship Id="rId28" Type="http://schemas.openxmlformats.org/officeDocument/2006/relationships/image" Target="../media/image1490.png"/><Relationship Id="rId36" Type="http://schemas.openxmlformats.org/officeDocument/2006/relationships/image" Target="../media/image93.png"/><Relationship Id="rId10" Type="http://schemas.openxmlformats.org/officeDocument/2006/relationships/image" Target="../media/image1310.png"/><Relationship Id="rId19" Type="http://schemas.openxmlformats.org/officeDocument/2006/relationships/image" Target="../media/image1400.png"/><Relationship Id="rId31" Type="http://schemas.openxmlformats.org/officeDocument/2006/relationships/image" Target="../media/image152.png"/><Relationship Id="rId4" Type="http://schemas.openxmlformats.org/officeDocument/2006/relationships/image" Target="../media/image1250.png"/><Relationship Id="rId9" Type="http://schemas.openxmlformats.org/officeDocument/2006/relationships/image" Target="../media/image1300.png"/><Relationship Id="rId14" Type="http://schemas.openxmlformats.org/officeDocument/2006/relationships/image" Target="../media/image1350.png"/><Relationship Id="rId22" Type="http://schemas.openxmlformats.org/officeDocument/2006/relationships/image" Target="../media/image1430.png"/><Relationship Id="rId27" Type="http://schemas.openxmlformats.org/officeDocument/2006/relationships/image" Target="../media/image1480.png"/><Relationship Id="rId30" Type="http://schemas.openxmlformats.org/officeDocument/2006/relationships/image" Target="../media/image1510.png"/><Relationship Id="rId35" Type="http://schemas.openxmlformats.org/officeDocument/2006/relationships/image" Target="../media/image92.png"/><Relationship Id="rId8" Type="http://schemas.openxmlformats.org/officeDocument/2006/relationships/image" Target="../media/image1290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0.png"/><Relationship Id="rId18" Type="http://schemas.openxmlformats.org/officeDocument/2006/relationships/image" Target="../media/image1390.png"/><Relationship Id="rId26" Type="http://schemas.openxmlformats.org/officeDocument/2006/relationships/image" Target="../media/image1470.png"/><Relationship Id="rId39" Type="http://schemas.openxmlformats.org/officeDocument/2006/relationships/image" Target="../media/image96.png"/><Relationship Id="rId21" Type="http://schemas.openxmlformats.org/officeDocument/2006/relationships/image" Target="../media/image1420.png"/><Relationship Id="rId34" Type="http://schemas.openxmlformats.org/officeDocument/2006/relationships/image" Target="../media/image91.png"/><Relationship Id="rId7" Type="http://schemas.openxmlformats.org/officeDocument/2006/relationships/image" Target="../media/image1280.png"/><Relationship Id="rId12" Type="http://schemas.openxmlformats.org/officeDocument/2006/relationships/image" Target="../media/image1330.png"/><Relationship Id="rId17" Type="http://schemas.openxmlformats.org/officeDocument/2006/relationships/image" Target="../media/image1380.png"/><Relationship Id="rId25" Type="http://schemas.openxmlformats.org/officeDocument/2006/relationships/image" Target="../media/image1460.png"/><Relationship Id="rId33" Type="http://schemas.openxmlformats.org/officeDocument/2006/relationships/image" Target="../media/image90.png"/><Relationship Id="rId38" Type="http://schemas.openxmlformats.org/officeDocument/2006/relationships/image" Target="../media/image95.png"/><Relationship Id="rId2" Type="http://schemas.openxmlformats.org/officeDocument/2006/relationships/image" Target="../media/image1230.png"/><Relationship Id="rId16" Type="http://schemas.openxmlformats.org/officeDocument/2006/relationships/image" Target="../media/image1370.png"/><Relationship Id="rId20" Type="http://schemas.openxmlformats.org/officeDocument/2006/relationships/image" Target="../media/image1410.png"/><Relationship Id="rId29" Type="http://schemas.openxmlformats.org/officeDocument/2006/relationships/image" Target="../media/image15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0.png"/><Relationship Id="rId11" Type="http://schemas.openxmlformats.org/officeDocument/2006/relationships/image" Target="../media/image1320.png"/><Relationship Id="rId24" Type="http://schemas.openxmlformats.org/officeDocument/2006/relationships/image" Target="../media/image1450.png"/><Relationship Id="rId32" Type="http://schemas.openxmlformats.org/officeDocument/2006/relationships/image" Target="../media/image153.png"/><Relationship Id="rId37" Type="http://schemas.openxmlformats.org/officeDocument/2006/relationships/image" Target="../media/image94.png"/><Relationship Id="rId5" Type="http://schemas.openxmlformats.org/officeDocument/2006/relationships/image" Target="../media/image1260.png"/><Relationship Id="rId15" Type="http://schemas.openxmlformats.org/officeDocument/2006/relationships/image" Target="../media/image1360.png"/><Relationship Id="rId23" Type="http://schemas.openxmlformats.org/officeDocument/2006/relationships/image" Target="../media/image1440.png"/><Relationship Id="rId28" Type="http://schemas.openxmlformats.org/officeDocument/2006/relationships/image" Target="../media/image1490.png"/><Relationship Id="rId36" Type="http://schemas.openxmlformats.org/officeDocument/2006/relationships/image" Target="../media/image93.png"/><Relationship Id="rId10" Type="http://schemas.openxmlformats.org/officeDocument/2006/relationships/image" Target="../media/image1310.png"/><Relationship Id="rId19" Type="http://schemas.openxmlformats.org/officeDocument/2006/relationships/image" Target="../media/image1400.png"/><Relationship Id="rId31" Type="http://schemas.openxmlformats.org/officeDocument/2006/relationships/image" Target="../media/image152.png"/><Relationship Id="rId4" Type="http://schemas.openxmlformats.org/officeDocument/2006/relationships/image" Target="../media/image1250.png"/><Relationship Id="rId9" Type="http://schemas.openxmlformats.org/officeDocument/2006/relationships/image" Target="../media/image1300.png"/><Relationship Id="rId14" Type="http://schemas.openxmlformats.org/officeDocument/2006/relationships/image" Target="../media/image1350.png"/><Relationship Id="rId22" Type="http://schemas.openxmlformats.org/officeDocument/2006/relationships/image" Target="../media/image1430.png"/><Relationship Id="rId27" Type="http://schemas.openxmlformats.org/officeDocument/2006/relationships/image" Target="../media/image1480.png"/><Relationship Id="rId30" Type="http://schemas.openxmlformats.org/officeDocument/2006/relationships/image" Target="../media/image1510.png"/><Relationship Id="rId35" Type="http://schemas.openxmlformats.org/officeDocument/2006/relationships/image" Target="../media/image92.png"/><Relationship Id="rId8" Type="http://schemas.openxmlformats.org/officeDocument/2006/relationships/image" Target="../media/image1290.png"/><Relationship Id="rId3" Type="http://schemas.openxmlformats.org/officeDocument/2006/relationships/image" Target="../media/image12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2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四角形"/>
          <p:cNvSpPr/>
          <p:nvPr/>
        </p:nvSpPr>
        <p:spPr>
          <a:xfrm rot="19864283">
            <a:off x="7058061" y="8221405"/>
            <a:ext cx="21850129" cy="9322709"/>
          </a:xfrm>
          <a:prstGeom prst="rect">
            <a:avLst/>
          </a:prstGeom>
          <a:solidFill>
            <a:srgbClr val="0D48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lnSpc>
                <a:spcPct val="100000"/>
              </a:lnSpc>
              <a:defRPr sz="3200">
                <a:solidFill>
                  <a:srgbClr val="FFFFFF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190" name="医療とAI・ビッグデータ応用"/>
          <p:cNvSpPr txBox="1"/>
          <p:nvPr/>
        </p:nvSpPr>
        <p:spPr>
          <a:xfrm>
            <a:off x="1817715" y="1156659"/>
            <a:ext cx="1658620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defRPr sz="10000">
                <a:solidFill>
                  <a:srgbClr val="FFFFFF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医療とAI・ビッグデータ応用</a:t>
            </a:r>
          </a:p>
        </p:txBody>
      </p:sp>
      <p:sp>
        <p:nvSpPr>
          <p:cNvPr id="191" name="統合教育機構…"/>
          <p:cNvSpPr txBox="1"/>
          <p:nvPr/>
        </p:nvSpPr>
        <p:spPr>
          <a:xfrm>
            <a:off x="16990324" y="9884538"/>
            <a:ext cx="5524501" cy="2368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lnSpc>
                <a:spcPct val="100000"/>
              </a:lnSpc>
              <a:defRPr sz="7100">
                <a:solidFill>
                  <a:srgbClr val="FFFFFF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統合教育機構</a:t>
            </a:r>
          </a:p>
          <a:p>
            <a:pPr defTabSz="825500">
              <a:lnSpc>
                <a:spcPct val="100000"/>
              </a:lnSpc>
              <a:defRPr sz="7100">
                <a:solidFill>
                  <a:srgbClr val="FFFFFF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須藤毅顕</a:t>
            </a:r>
          </a:p>
        </p:txBody>
      </p:sp>
      <p:sp>
        <p:nvSpPr>
          <p:cNvPr id="192" name="MLP"/>
          <p:cNvSpPr txBox="1"/>
          <p:nvPr/>
        </p:nvSpPr>
        <p:spPr>
          <a:xfrm>
            <a:off x="5913077" y="2969087"/>
            <a:ext cx="7797006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defRPr sz="10000">
                <a:solidFill>
                  <a:srgbClr val="FFFFFF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 dirty="0"/>
              <a:t>学習の仕組み</a:t>
            </a:r>
          </a:p>
        </p:txBody>
      </p:sp>
      <p:pic>
        <p:nvPicPr>
          <p:cNvPr id="2" name="スクリーンショット 2024-03-07 16.19.54.png" descr="スクリーンショット 2024-03-07 16.19.54.png">
            <a:extLst>
              <a:ext uri="{FF2B5EF4-FFF2-40B4-BE49-F238E27FC236}">
                <a16:creationId xmlns:a16="http://schemas.microsoft.com/office/drawing/2014/main" id="{E4EE5BA1-1A74-62FA-8496-AF69A993E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56" y="8320613"/>
            <a:ext cx="6776355" cy="4901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図 2" descr="QR コード&#10;&#10;自動的に生成された説明">
            <a:extLst>
              <a:ext uri="{FF2B5EF4-FFF2-40B4-BE49-F238E27FC236}">
                <a16:creationId xmlns:a16="http://schemas.microsoft.com/office/drawing/2014/main" id="{792D3F6D-3D0C-1162-7D8F-F91CDC0C5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0" y="9707759"/>
            <a:ext cx="3456940" cy="34569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984" name="損失関数"/>
          <p:cNvSpPr txBox="1"/>
          <p:nvPr/>
        </p:nvSpPr>
        <p:spPr>
          <a:xfrm>
            <a:off x="11020222" y="330853"/>
            <a:ext cx="25527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損失関数</a:t>
            </a:r>
          </a:p>
        </p:txBody>
      </p:sp>
      <p:grpSp>
        <p:nvGrpSpPr>
          <p:cNvPr id="1059" name="グループ"/>
          <p:cNvGrpSpPr/>
          <p:nvPr/>
        </p:nvGrpSpPr>
        <p:grpSpPr>
          <a:xfrm>
            <a:off x="583511" y="1966631"/>
            <a:ext cx="23216979" cy="6477614"/>
            <a:chOff x="0" y="-1"/>
            <a:chExt cx="23216977" cy="6477613"/>
          </a:xfrm>
        </p:grpSpPr>
        <p:sp>
          <p:nvSpPr>
            <p:cNvPr id="985" name="楕円"/>
            <p:cNvSpPr/>
            <p:nvPr/>
          </p:nvSpPr>
          <p:spPr>
            <a:xfrm>
              <a:off x="6294504" y="4039609"/>
              <a:ext cx="2613244" cy="1270001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986" name="楕円"/>
            <p:cNvSpPr/>
            <p:nvPr/>
          </p:nvSpPr>
          <p:spPr>
            <a:xfrm>
              <a:off x="6294504" y="1715374"/>
              <a:ext cx="2613244" cy="1270001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987" name="楕円"/>
            <p:cNvSpPr/>
            <p:nvPr/>
          </p:nvSpPr>
          <p:spPr>
            <a:xfrm>
              <a:off x="11267605" y="624367"/>
              <a:ext cx="2613244" cy="1270001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988" name="楕円"/>
            <p:cNvSpPr/>
            <p:nvPr/>
          </p:nvSpPr>
          <p:spPr>
            <a:xfrm>
              <a:off x="11267605" y="4901915"/>
              <a:ext cx="2613244" cy="1270001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989" name="楕円"/>
            <p:cNvSpPr/>
            <p:nvPr/>
          </p:nvSpPr>
          <p:spPr>
            <a:xfrm>
              <a:off x="11267605" y="2755776"/>
              <a:ext cx="2613244" cy="1270001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0" name="テキスト"/>
                <p:cNvSpPr txBox="1"/>
                <p:nvPr/>
              </p:nvSpPr>
              <p:spPr>
                <a:xfrm>
                  <a:off x="12771764" y="900109"/>
                  <a:ext cx="899837" cy="7185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990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71764" y="900109"/>
                  <a:ext cx="899837" cy="718518"/>
                </a:xfrm>
                <a:prstGeom prst="rect">
                  <a:avLst/>
                </a:prstGeom>
                <a:blipFill>
                  <a:blip r:embed="rId2"/>
                  <a:stretch>
                    <a:fillRect l="-31944" r="-18056" b="-8621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1" name="線"/>
            <p:cNvSpPr/>
            <p:nvPr/>
          </p:nvSpPr>
          <p:spPr>
            <a:xfrm flipV="1">
              <a:off x="12588044" y="624367"/>
              <a:ext cx="1" cy="1270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2" name="テキスト"/>
                <p:cNvSpPr txBox="1"/>
                <p:nvPr/>
              </p:nvSpPr>
              <p:spPr>
                <a:xfrm>
                  <a:off x="12767924" y="3038883"/>
                  <a:ext cx="907518" cy="7185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992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67924" y="3038883"/>
                  <a:ext cx="907518" cy="718518"/>
                </a:xfrm>
                <a:prstGeom prst="rect">
                  <a:avLst/>
                </a:prstGeom>
                <a:blipFill>
                  <a:blip r:embed="rId3"/>
                  <a:stretch>
                    <a:fillRect l="-33333" r="-19444" b="-10526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3" name="線"/>
            <p:cNvSpPr/>
            <p:nvPr/>
          </p:nvSpPr>
          <p:spPr>
            <a:xfrm flipV="1">
              <a:off x="12588044" y="2770508"/>
              <a:ext cx="1" cy="1270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94" name="線"/>
            <p:cNvSpPr/>
            <p:nvPr/>
          </p:nvSpPr>
          <p:spPr>
            <a:xfrm flipV="1">
              <a:off x="12588044" y="4899884"/>
              <a:ext cx="1" cy="1270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5" name="テキスト"/>
                <p:cNvSpPr txBox="1"/>
                <p:nvPr/>
              </p:nvSpPr>
              <p:spPr>
                <a:xfrm>
                  <a:off x="12770124" y="5175511"/>
                  <a:ext cx="903118" cy="7228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995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70124" y="5175511"/>
                  <a:ext cx="903118" cy="722810"/>
                </a:xfrm>
                <a:prstGeom prst="rect">
                  <a:avLst/>
                </a:prstGeom>
                <a:blipFill>
                  <a:blip r:embed="rId4"/>
                  <a:stretch>
                    <a:fillRect l="-33333" r="-19444" b="-8621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6" name="テキスト"/>
                <p:cNvSpPr txBox="1"/>
                <p:nvPr/>
              </p:nvSpPr>
              <p:spPr>
                <a:xfrm>
                  <a:off x="11825544" y="908249"/>
                  <a:ext cx="468319" cy="6977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3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sz="3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996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544" y="908249"/>
                  <a:ext cx="468319" cy="697792"/>
                </a:xfrm>
                <a:prstGeom prst="rect">
                  <a:avLst/>
                </a:prstGeom>
                <a:blipFill>
                  <a:blip r:embed="rId5"/>
                  <a:stretch>
                    <a:fillRect l="-48649" r="-8108" b="-714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7" name="テキスト"/>
                <p:cNvSpPr txBox="1"/>
                <p:nvPr/>
              </p:nvSpPr>
              <p:spPr>
                <a:xfrm>
                  <a:off x="11821704" y="3070849"/>
                  <a:ext cx="475999" cy="6977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3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sz="3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997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1704" y="3070849"/>
                  <a:ext cx="475999" cy="697792"/>
                </a:xfrm>
                <a:prstGeom prst="rect">
                  <a:avLst/>
                </a:prstGeom>
                <a:blipFill>
                  <a:blip r:embed="rId6"/>
                  <a:stretch>
                    <a:fillRect l="-38462" r="-2564" b="-3571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8" name="テキスト"/>
                <p:cNvSpPr txBox="1"/>
                <p:nvPr/>
              </p:nvSpPr>
              <p:spPr>
                <a:xfrm>
                  <a:off x="11823904" y="5160779"/>
                  <a:ext cx="471599" cy="70208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998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3904" y="5160779"/>
                  <a:ext cx="471599" cy="702085"/>
                </a:xfrm>
                <a:prstGeom prst="rect">
                  <a:avLst/>
                </a:prstGeom>
                <a:blipFill>
                  <a:blip r:embed="rId7"/>
                  <a:stretch>
                    <a:fillRect l="-41026" r="-5128" b="-3571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9" name="楕円"/>
            <p:cNvSpPr/>
            <p:nvPr/>
          </p:nvSpPr>
          <p:spPr>
            <a:xfrm>
              <a:off x="16240703" y="2755776"/>
              <a:ext cx="2613244" cy="1270001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0" name="テキスト"/>
                <p:cNvSpPr txBox="1"/>
                <p:nvPr/>
              </p:nvSpPr>
              <p:spPr>
                <a:xfrm>
                  <a:off x="17573492" y="3093259"/>
                  <a:ext cx="1242584" cy="59503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ar-A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ar-A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ar-AE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ar-AE" sz="32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ar-A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000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3492" y="3093259"/>
                  <a:ext cx="1242584" cy="595035"/>
                </a:xfrm>
                <a:prstGeom prst="rect">
                  <a:avLst/>
                </a:prstGeom>
                <a:blipFill>
                  <a:blip r:embed="rId8"/>
                  <a:stretch>
                    <a:fillRect l="-10101" b="-22917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1" name="線"/>
            <p:cNvSpPr/>
            <p:nvPr/>
          </p:nvSpPr>
          <p:spPr>
            <a:xfrm flipV="1">
              <a:off x="17561143" y="2755776"/>
              <a:ext cx="1" cy="1270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2" name="テキスト"/>
                <p:cNvSpPr txBox="1"/>
                <p:nvPr/>
              </p:nvSpPr>
              <p:spPr>
                <a:xfrm>
                  <a:off x="16660809" y="3056411"/>
                  <a:ext cx="743986" cy="6642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3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3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ar-AE" sz="365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002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60809" y="3056411"/>
                  <a:ext cx="743986" cy="664284"/>
                </a:xfrm>
                <a:prstGeom prst="rect">
                  <a:avLst/>
                </a:prstGeom>
                <a:blipFill>
                  <a:blip r:embed="rId9"/>
                  <a:stretch>
                    <a:fillRect l="-6667" b="-7547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3" name="テキスト"/>
                <p:cNvSpPr txBox="1"/>
                <p:nvPr/>
              </p:nvSpPr>
              <p:spPr>
                <a:xfrm>
                  <a:off x="7257658" y="1913542"/>
                  <a:ext cx="686938" cy="87366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sz="3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3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sz="3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sz="3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003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7658" y="1913542"/>
                  <a:ext cx="686938" cy="873665"/>
                </a:xfrm>
                <a:prstGeom prst="rect">
                  <a:avLst/>
                </a:prstGeom>
                <a:blipFill>
                  <a:blip r:embed="rId10"/>
                  <a:stretch>
                    <a:fillRect l="-27273" r="-10909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4" name="テキスト"/>
                <p:cNvSpPr txBox="1"/>
                <p:nvPr/>
              </p:nvSpPr>
              <p:spPr>
                <a:xfrm>
                  <a:off x="7257658" y="4222279"/>
                  <a:ext cx="686938" cy="8736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sz="3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3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sz="3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sz="3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004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7658" y="4222279"/>
                  <a:ext cx="686938" cy="873664"/>
                </a:xfrm>
                <a:prstGeom prst="rect">
                  <a:avLst/>
                </a:prstGeom>
                <a:blipFill>
                  <a:blip r:embed="rId11"/>
                  <a:stretch>
                    <a:fillRect l="-27273" r="-10909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5" name="線"/>
            <p:cNvSpPr/>
            <p:nvPr/>
          </p:nvSpPr>
          <p:spPr>
            <a:xfrm flipV="1">
              <a:off x="8907708" y="1300657"/>
              <a:ext cx="2359937" cy="107564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006" name="線"/>
            <p:cNvSpPr/>
            <p:nvPr/>
          </p:nvSpPr>
          <p:spPr>
            <a:xfrm flipV="1">
              <a:off x="8907708" y="1282460"/>
              <a:ext cx="2359937" cy="332673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007" name="線"/>
            <p:cNvSpPr/>
            <p:nvPr/>
          </p:nvSpPr>
          <p:spPr>
            <a:xfrm>
              <a:off x="8907708" y="2351149"/>
              <a:ext cx="2359937" cy="10725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008" name="線"/>
            <p:cNvSpPr/>
            <p:nvPr/>
          </p:nvSpPr>
          <p:spPr>
            <a:xfrm>
              <a:off x="8907707" y="2351150"/>
              <a:ext cx="2359939" cy="322349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009" name="線"/>
            <p:cNvSpPr/>
            <p:nvPr/>
          </p:nvSpPr>
          <p:spPr>
            <a:xfrm flipV="1">
              <a:off x="8907708" y="3397894"/>
              <a:ext cx="2345948" cy="12113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010" name="線"/>
            <p:cNvSpPr/>
            <p:nvPr/>
          </p:nvSpPr>
          <p:spPr>
            <a:xfrm>
              <a:off x="8914703" y="4609199"/>
              <a:ext cx="2345947" cy="9293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1" name="テキスト"/>
                <p:cNvSpPr txBox="1"/>
                <p:nvPr/>
              </p:nvSpPr>
              <p:spPr>
                <a:xfrm>
                  <a:off x="9197812" y="1489584"/>
                  <a:ext cx="540429" cy="6977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3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sz="3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011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7812" y="1489584"/>
                  <a:ext cx="540429" cy="697792"/>
                </a:xfrm>
                <a:prstGeom prst="rect">
                  <a:avLst/>
                </a:prstGeom>
                <a:blipFill>
                  <a:blip r:embed="rId12"/>
                  <a:stretch>
                    <a:fillRect l="-34884" r="-2326" b="-3636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2" name="テキスト"/>
                <p:cNvSpPr txBox="1"/>
                <p:nvPr/>
              </p:nvSpPr>
              <p:spPr>
                <a:xfrm>
                  <a:off x="8888396" y="3419745"/>
                  <a:ext cx="540429" cy="6977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3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sz="3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012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8396" y="3419745"/>
                  <a:ext cx="540429" cy="697792"/>
                </a:xfrm>
                <a:prstGeom prst="rect">
                  <a:avLst/>
                </a:prstGeom>
                <a:blipFill>
                  <a:blip r:embed="rId13"/>
                  <a:stretch>
                    <a:fillRect l="-29545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3" name="テキスト"/>
                <p:cNvSpPr txBox="1"/>
                <p:nvPr/>
              </p:nvSpPr>
              <p:spPr>
                <a:xfrm>
                  <a:off x="9426412" y="2109737"/>
                  <a:ext cx="540429" cy="70208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013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412" y="2109737"/>
                  <a:ext cx="540429" cy="702085"/>
                </a:xfrm>
                <a:prstGeom prst="rect">
                  <a:avLst/>
                </a:prstGeom>
                <a:blipFill>
                  <a:blip r:embed="rId14"/>
                  <a:stretch>
                    <a:fillRect l="-34884" r="-2326" b="-1786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4" name="テキスト"/>
                <p:cNvSpPr txBox="1"/>
                <p:nvPr/>
              </p:nvSpPr>
              <p:spPr>
                <a:xfrm>
                  <a:off x="9426412" y="4131183"/>
                  <a:ext cx="540429" cy="6977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3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sz="3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014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412" y="4131183"/>
                  <a:ext cx="540429" cy="697793"/>
                </a:xfrm>
                <a:prstGeom prst="rect">
                  <a:avLst/>
                </a:prstGeom>
                <a:blipFill>
                  <a:blip r:embed="rId15"/>
                  <a:stretch>
                    <a:fillRect l="-3023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5" name="テキスト"/>
                <p:cNvSpPr txBox="1"/>
                <p:nvPr/>
              </p:nvSpPr>
              <p:spPr>
                <a:xfrm>
                  <a:off x="8791412" y="2594787"/>
                  <a:ext cx="540429" cy="70208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015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1412" y="2594787"/>
                  <a:ext cx="540429" cy="702085"/>
                </a:xfrm>
                <a:prstGeom prst="rect">
                  <a:avLst/>
                </a:prstGeom>
                <a:blipFill>
                  <a:blip r:embed="rId16"/>
                  <a:stretch>
                    <a:fillRect l="-34884" r="-4651" b="-1786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6" name="テキスト"/>
                <p:cNvSpPr txBox="1"/>
                <p:nvPr/>
              </p:nvSpPr>
              <p:spPr>
                <a:xfrm>
                  <a:off x="9058112" y="4599627"/>
                  <a:ext cx="540429" cy="70208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3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sz="3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016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112" y="4599627"/>
                  <a:ext cx="540429" cy="702085"/>
                </a:xfrm>
                <a:prstGeom prst="rect">
                  <a:avLst/>
                </a:prstGeom>
                <a:blipFill>
                  <a:blip r:embed="rId17"/>
                  <a:stretch>
                    <a:fillRect l="-32558" r="-2326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7" name="線"/>
            <p:cNvSpPr/>
            <p:nvPr/>
          </p:nvSpPr>
          <p:spPr>
            <a:xfrm>
              <a:off x="13889826" y="1254040"/>
              <a:ext cx="2359950" cy="214186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018" name="線"/>
            <p:cNvSpPr/>
            <p:nvPr/>
          </p:nvSpPr>
          <p:spPr>
            <a:xfrm>
              <a:off x="13865530" y="3383745"/>
              <a:ext cx="239272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019" name="線"/>
            <p:cNvSpPr/>
            <p:nvPr/>
          </p:nvSpPr>
          <p:spPr>
            <a:xfrm flipV="1">
              <a:off x="13878199" y="3380411"/>
              <a:ext cx="2367389" cy="21512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0" name="テキスト"/>
                <p:cNvSpPr txBox="1"/>
                <p:nvPr/>
              </p:nvSpPr>
              <p:spPr>
                <a:xfrm>
                  <a:off x="14149505" y="998945"/>
                  <a:ext cx="540429" cy="7002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35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5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sz="35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020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49505" y="998945"/>
                  <a:ext cx="540429" cy="700245"/>
                </a:xfrm>
                <a:prstGeom prst="rect">
                  <a:avLst/>
                </a:prstGeom>
                <a:blipFill>
                  <a:blip r:embed="rId18"/>
                  <a:stretch>
                    <a:fillRect l="-34884" b="-1786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1" name="テキスト"/>
                <p:cNvSpPr txBox="1"/>
                <p:nvPr/>
              </p:nvSpPr>
              <p:spPr>
                <a:xfrm>
                  <a:off x="14133746" y="2766274"/>
                  <a:ext cx="540430" cy="7020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35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5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sz="35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021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33746" y="2766274"/>
                  <a:ext cx="540430" cy="702084"/>
                </a:xfrm>
                <a:prstGeom prst="rect">
                  <a:avLst/>
                </a:prstGeom>
                <a:blipFill>
                  <a:blip r:embed="rId19"/>
                  <a:stretch>
                    <a:fillRect l="-31818" r="-2273" b="-1754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2" name="テキスト"/>
                <p:cNvSpPr txBox="1"/>
                <p:nvPr/>
              </p:nvSpPr>
              <p:spPr>
                <a:xfrm>
                  <a:off x="14133746" y="4306843"/>
                  <a:ext cx="540430" cy="7045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35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5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sz="35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022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33746" y="4306843"/>
                  <a:ext cx="540430" cy="704537"/>
                </a:xfrm>
                <a:prstGeom prst="rect">
                  <a:avLst/>
                </a:prstGeom>
                <a:blipFill>
                  <a:blip r:embed="rId20"/>
                  <a:stretch>
                    <a:fillRect l="-29545" b="-1754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3" name="テキスト"/>
                <p:cNvSpPr txBox="1"/>
                <p:nvPr/>
              </p:nvSpPr>
              <p:spPr>
                <a:xfrm>
                  <a:off x="20594929" y="2921552"/>
                  <a:ext cx="870887" cy="9914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5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4500" i="1">
                                <a:solidFill>
                                  <a:srgbClr val="ED220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4500" i="1">
                                <a:solidFill>
                                  <a:srgbClr val="ED220B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sz="4500" i="1">
                                <a:solidFill>
                                  <a:srgbClr val="ED220B"/>
                                </a:solidFill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oMath>
                    </m:oMathPara>
                  </a14:m>
                  <a:endParaRPr>
                    <a:solidFill>
                      <a:srgbClr val="EE220C"/>
                    </a:solidFill>
                  </a:endParaRPr>
                </a:p>
              </p:txBody>
            </p:sp>
          </mc:Choice>
          <mc:Fallback xmlns="">
            <p:sp>
              <p:nvSpPr>
                <p:cNvPr id="1023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94929" y="2921552"/>
                  <a:ext cx="870887" cy="991404"/>
                </a:xfrm>
                <a:prstGeom prst="rect">
                  <a:avLst/>
                </a:prstGeom>
                <a:blipFill>
                  <a:blip r:embed="rId21"/>
                  <a:stretch>
                    <a:fillRect l="-37143" r="-12857" b="-506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4" name="テキスト"/>
                <p:cNvSpPr txBox="1"/>
                <p:nvPr/>
              </p:nvSpPr>
              <p:spPr>
                <a:xfrm>
                  <a:off x="22276518" y="2948572"/>
                  <a:ext cx="776018" cy="8799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5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4750" i="1">
                                <a:solidFill>
                                  <a:srgbClr val="ED220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4750" i="1">
                                <a:solidFill>
                                  <a:srgbClr val="ED220B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sz="4750" i="1">
                                <a:solidFill>
                                  <a:srgbClr val="ED220B"/>
                                </a:solidFill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oMath>
                    </m:oMathPara>
                  </a14:m>
                  <a:endParaRPr>
                    <a:solidFill>
                      <a:srgbClr val="EE220C"/>
                    </a:solidFill>
                  </a:endParaRPr>
                </a:p>
              </p:txBody>
            </p:sp>
          </mc:Choice>
          <mc:Fallback xmlns="">
            <p:sp>
              <p:nvSpPr>
                <p:cNvPr id="1024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6518" y="2948572"/>
                  <a:ext cx="776018" cy="879962"/>
                </a:xfrm>
                <a:prstGeom prst="rect">
                  <a:avLst/>
                </a:prstGeom>
                <a:blipFill>
                  <a:blip r:embed="rId22"/>
                  <a:stretch>
                    <a:fillRect l="-45902" r="-19672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" name="テキスト"/>
                <p:cNvSpPr txBox="1"/>
                <p:nvPr/>
              </p:nvSpPr>
              <p:spPr>
                <a:xfrm>
                  <a:off x="11207096" y="176380"/>
                  <a:ext cx="468318" cy="72067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38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8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8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025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7096" y="176380"/>
                  <a:ext cx="468318" cy="720677"/>
                </a:xfrm>
                <a:prstGeom prst="rect">
                  <a:avLst/>
                </a:prstGeom>
                <a:blipFill>
                  <a:blip r:embed="rId23"/>
                  <a:stretch>
                    <a:fillRect l="-52632" r="-2632" b="-5172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6" name="テキスト"/>
                <p:cNvSpPr txBox="1"/>
                <p:nvPr/>
              </p:nvSpPr>
              <p:spPr>
                <a:xfrm>
                  <a:off x="11207096" y="2277398"/>
                  <a:ext cx="468318" cy="72067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35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5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5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026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7096" y="2277398"/>
                  <a:ext cx="468318" cy="720678"/>
                </a:xfrm>
                <a:prstGeom prst="rect">
                  <a:avLst/>
                </a:prstGeom>
                <a:blipFill>
                  <a:blip r:embed="rId24"/>
                  <a:stretch>
                    <a:fillRect l="-44737" b="-1754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テキスト"/>
                <p:cNvSpPr txBox="1"/>
                <p:nvPr/>
              </p:nvSpPr>
              <p:spPr>
                <a:xfrm>
                  <a:off x="11292939" y="4391547"/>
                  <a:ext cx="468319" cy="72497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3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027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939" y="4391547"/>
                  <a:ext cx="468319" cy="724970"/>
                </a:xfrm>
                <a:prstGeom prst="rect">
                  <a:avLst/>
                </a:prstGeom>
                <a:blipFill>
                  <a:blip r:embed="rId25"/>
                  <a:stretch>
                    <a:fillRect l="-50000" b="-3448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" name="テキスト"/>
                <p:cNvSpPr txBox="1"/>
                <p:nvPr/>
              </p:nvSpPr>
              <p:spPr>
                <a:xfrm>
                  <a:off x="16209521" y="2277398"/>
                  <a:ext cx="468318" cy="72067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40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35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5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5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028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09521" y="2277398"/>
                  <a:ext cx="468318" cy="720678"/>
                </a:xfrm>
                <a:prstGeom prst="rect">
                  <a:avLst/>
                </a:prstGeom>
                <a:blipFill>
                  <a:blip r:embed="rId26"/>
                  <a:stretch>
                    <a:fillRect l="-47368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9" name="正方形"/>
            <p:cNvSpPr/>
            <p:nvPr/>
          </p:nvSpPr>
          <p:spPr>
            <a:xfrm>
              <a:off x="170339" y="2012560"/>
              <a:ext cx="1270001" cy="1270001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030" name="正方形"/>
            <p:cNvSpPr/>
            <p:nvPr/>
          </p:nvSpPr>
          <p:spPr>
            <a:xfrm>
              <a:off x="297339" y="2139560"/>
              <a:ext cx="1270001" cy="1270001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031" name="正方形"/>
            <p:cNvSpPr/>
            <p:nvPr/>
          </p:nvSpPr>
          <p:spPr>
            <a:xfrm>
              <a:off x="424339" y="2266560"/>
              <a:ext cx="1270001" cy="1270001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032" name="正方形"/>
            <p:cNvSpPr/>
            <p:nvPr/>
          </p:nvSpPr>
          <p:spPr>
            <a:xfrm>
              <a:off x="1105542" y="3128692"/>
              <a:ext cx="1270001" cy="1270001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033" name="正方形"/>
            <p:cNvSpPr/>
            <p:nvPr/>
          </p:nvSpPr>
          <p:spPr>
            <a:xfrm>
              <a:off x="1232542" y="3255692"/>
              <a:ext cx="1270001" cy="1270001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034" name="正方形"/>
            <p:cNvSpPr/>
            <p:nvPr/>
          </p:nvSpPr>
          <p:spPr>
            <a:xfrm>
              <a:off x="1359542" y="3382692"/>
              <a:ext cx="1270001" cy="1270001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035" name="・"/>
            <p:cNvSpPr txBox="1"/>
            <p:nvPr/>
          </p:nvSpPr>
          <p:spPr>
            <a:xfrm>
              <a:off x="792639" y="2650735"/>
              <a:ext cx="457201" cy="450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7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・</a:t>
              </a:r>
            </a:p>
          </p:txBody>
        </p:sp>
        <p:sp>
          <p:nvSpPr>
            <p:cNvPr id="1036" name="・"/>
            <p:cNvSpPr txBox="1"/>
            <p:nvPr/>
          </p:nvSpPr>
          <p:spPr>
            <a:xfrm>
              <a:off x="875008" y="2749041"/>
              <a:ext cx="457201" cy="450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7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・</a:t>
              </a:r>
            </a:p>
          </p:txBody>
        </p:sp>
        <p:sp>
          <p:nvSpPr>
            <p:cNvPr id="1037" name="・"/>
            <p:cNvSpPr txBox="1"/>
            <p:nvPr/>
          </p:nvSpPr>
          <p:spPr>
            <a:xfrm>
              <a:off x="957739" y="2844410"/>
              <a:ext cx="457201" cy="450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7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・</a:t>
              </a:r>
            </a:p>
          </p:txBody>
        </p:sp>
        <p:sp>
          <p:nvSpPr>
            <p:cNvPr id="1038" name="角丸四角形"/>
            <p:cNvSpPr/>
            <p:nvPr/>
          </p:nvSpPr>
          <p:spPr>
            <a:xfrm>
              <a:off x="0" y="851202"/>
              <a:ext cx="2799883" cy="5137086"/>
            </a:xfrm>
            <a:prstGeom prst="roundRect">
              <a:avLst>
                <a:gd name="adj" fmla="val 18409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039" name="正方形"/>
            <p:cNvSpPr/>
            <p:nvPr/>
          </p:nvSpPr>
          <p:spPr>
            <a:xfrm>
              <a:off x="3976802" y="2753553"/>
              <a:ext cx="1270001" cy="1270001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040" name="矢印"/>
            <p:cNvSpPr/>
            <p:nvPr/>
          </p:nvSpPr>
          <p:spPr>
            <a:xfrm>
              <a:off x="5549066" y="2939267"/>
              <a:ext cx="616891" cy="960956"/>
            </a:xfrm>
            <a:prstGeom prst="rightArrow">
              <a:avLst>
                <a:gd name="adj1" fmla="val 32973"/>
                <a:gd name="adj2" fmla="val 6657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041" name="3"/>
            <p:cNvSpPr txBox="1"/>
            <p:nvPr/>
          </p:nvSpPr>
          <p:spPr>
            <a:xfrm>
              <a:off x="4378326" y="3118120"/>
              <a:ext cx="466954" cy="603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900"/>
              </a:lvl1pPr>
            </a:lstStyle>
            <a:p>
              <a:r>
                <a:t>3</a:t>
              </a:r>
            </a:p>
          </p:txBody>
        </p:sp>
        <p:sp>
          <p:nvSpPr>
            <p:cNvPr id="1042" name="1"/>
            <p:cNvSpPr txBox="1"/>
            <p:nvPr/>
          </p:nvSpPr>
          <p:spPr>
            <a:xfrm>
              <a:off x="1761066" y="3716067"/>
              <a:ext cx="466954" cy="603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900"/>
              </a:lvl1pPr>
            </a:lstStyle>
            <a:p>
              <a:r>
                <a:t>1</a:t>
              </a:r>
            </a:p>
          </p:txBody>
        </p:sp>
        <p:sp>
          <p:nvSpPr>
            <p:cNvPr id="1043" name="予測"/>
            <p:cNvSpPr txBox="1"/>
            <p:nvPr/>
          </p:nvSpPr>
          <p:spPr>
            <a:xfrm>
              <a:off x="20302934" y="1741467"/>
              <a:ext cx="1104901" cy="603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9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予測</a:t>
              </a:r>
            </a:p>
          </p:txBody>
        </p:sp>
        <p:sp>
          <p:nvSpPr>
            <p:cNvPr id="1044" name="正解"/>
            <p:cNvSpPr txBox="1"/>
            <p:nvPr/>
          </p:nvSpPr>
          <p:spPr>
            <a:xfrm>
              <a:off x="22112076" y="1741467"/>
              <a:ext cx="1104901" cy="603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9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正解</a:t>
              </a:r>
            </a:p>
          </p:txBody>
        </p:sp>
        <p:sp>
          <p:nvSpPr>
            <p:cNvPr id="1045" name="矢印"/>
            <p:cNvSpPr/>
            <p:nvPr/>
          </p:nvSpPr>
          <p:spPr>
            <a:xfrm>
              <a:off x="3091007" y="2939267"/>
              <a:ext cx="616891" cy="960956"/>
            </a:xfrm>
            <a:prstGeom prst="rightArrow">
              <a:avLst>
                <a:gd name="adj1" fmla="val 32973"/>
                <a:gd name="adj2" fmla="val 6657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046" name="矢印"/>
            <p:cNvSpPr/>
            <p:nvPr/>
          </p:nvSpPr>
          <p:spPr>
            <a:xfrm>
              <a:off x="19444129" y="2925030"/>
              <a:ext cx="616891" cy="960955"/>
            </a:xfrm>
            <a:prstGeom prst="rightArrow">
              <a:avLst>
                <a:gd name="adj1" fmla="val 32973"/>
                <a:gd name="adj2" fmla="val 6657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047" name="データ"/>
            <p:cNvSpPr txBox="1"/>
            <p:nvPr/>
          </p:nvSpPr>
          <p:spPr>
            <a:xfrm>
              <a:off x="599841" y="1010656"/>
              <a:ext cx="1600201" cy="603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9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データ</a:t>
              </a:r>
            </a:p>
          </p:txBody>
        </p:sp>
        <p:sp>
          <p:nvSpPr>
            <p:cNvPr id="1048" name="入力層"/>
            <p:cNvSpPr txBox="1"/>
            <p:nvPr/>
          </p:nvSpPr>
          <p:spPr>
            <a:xfrm>
              <a:off x="6959776" y="127223"/>
              <a:ext cx="1282701" cy="5080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入力層</a:t>
              </a:r>
            </a:p>
          </p:txBody>
        </p:sp>
        <p:sp>
          <p:nvSpPr>
            <p:cNvPr id="1049" name="中間層"/>
            <p:cNvSpPr txBox="1"/>
            <p:nvPr/>
          </p:nvSpPr>
          <p:spPr>
            <a:xfrm>
              <a:off x="11946694" y="-1"/>
              <a:ext cx="1282701" cy="5080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中間層</a:t>
              </a:r>
            </a:p>
          </p:txBody>
        </p:sp>
        <p:sp>
          <p:nvSpPr>
            <p:cNvPr id="1050" name="出力層"/>
            <p:cNvSpPr txBox="1"/>
            <p:nvPr/>
          </p:nvSpPr>
          <p:spPr>
            <a:xfrm>
              <a:off x="16933611" y="-1"/>
              <a:ext cx="1282701" cy="5080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t>出力層</a:t>
              </a:r>
            </a:p>
          </p:txBody>
        </p:sp>
        <p:sp>
          <p:nvSpPr>
            <p:cNvPr id="1051" name="正方形"/>
            <p:cNvSpPr/>
            <p:nvPr/>
          </p:nvSpPr>
          <p:spPr>
            <a:xfrm>
              <a:off x="3981354" y="4404247"/>
              <a:ext cx="1270001" cy="1270001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052" name="2"/>
            <p:cNvSpPr txBox="1"/>
            <p:nvPr/>
          </p:nvSpPr>
          <p:spPr>
            <a:xfrm>
              <a:off x="4380411" y="4737623"/>
              <a:ext cx="466955" cy="603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900"/>
              </a:lvl1pPr>
            </a:lstStyle>
            <a:p>
              <a: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3" name="テキスト"/>
                <p:cNvSpPr txBox="1"/>
                <p:nvPr/>
              </p:nvSpPr>
              <p:spPr>
                <a:xfrm>
                  <a:off x="20538952" y="4884299"/>
                  <a:ext cx="870887" cy="9914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5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4500" i="1">
                                <a:solidFill>
                                  <a:srgbClr val="ED220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4500" i="1">
                                <a:solidFill>
                                  <a:srgbClr val="ED220B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sz="4500" i="1">
                                <a:solidFill>
                                  <a:srgbClr val="ED220B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>
                    <a:solidFill>
                      <a:srgbClr val="EE220C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38952" y="4884299"/>
                  <a:ext cx="870887" cy="991405"/>
                </a:xfrm>
                <a:prstGeom prst="rect">
                  <a:avLst/>
                </a:prstGeom>
                <a:blipFill>
                  <a:blip r:embed="rId27"/>
                  <a:stretch>
                    <a:fillRect l="-39130" r="-14493" b="-506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4" name="テキスト"/>
                <p:cNvSpPr txBox="1"/>
                <p:nvPr/>
              </p:nvSpPr>
              <p:spPr>
                <a:xfrm>
                  <a:off x="22220541" y="4911320"/>
                  <a:ext cx="776018" cy="8799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5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4750" i="1">
                                <a:solidFill>
                                  <a:srgbClr val="ED220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4750" i="1">
                                <a:solidFill>
                                  <a:srgbClr val="ED220B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sz="4750" i="1">
                                <a:solidFill>
                                  <a:srgbClr val="ED220B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>
                    <a:solidFill>
                      <a:srgbClr val="EE220C"/>
                    </a:solidFill>
                  </a:endParaRPr>
                </a:p>
              </p:txBody>
            </p:sp>
          </mc:Choice>
          <mc:Fallback xmlns="">
            <p:sp>
              <p:nvSpPr>
                <p:cNvPr id="1054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0541" y="4911320"/>
                  <a:ext cx="776018" cy="879962"/>
                </a:xfrm>
                <a:prstGeom prst="rect">
                  <a:avLst/>
                </a:prstGeom>
                <a:blipFill>
                  <a:blip r:embed="rId28"/>
                  <a:stretch>
                    <a:fillRect l="-45161" r="-19355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5" name="正方形"/>
            <p:cNvSpPr/>
            <p:nvPr/>
          </p:nvSpPr>
          <p:spPr>
            <a:xfrm>
              <a:off x="4393111" y="5207611"/>
              <a:ext cx="1270001" cy="1270001"/>
            </a:xfrm>
            <a:prstGeom prst="rect">
              <a:avLst/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/>
            </a:p>
          </p:txBody>
        </p:sp>
        <p:sp>
          <p:nvSpPr>
            <p:cNvPr id="1056" name="1"/>
            <p:cNvSpPr txBox="1"/>
            <p:nvPr/>
          </p:nvSpPr>
          <p:spPr>
            <a:xfrm>
              <a:off x="4792169" y="5540986"/>
              <a:ext cx="466954" cy="603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900"/>
              </a:lvl1pPr>
            </a:lstStyle>
            <a:p>
              <a: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7" name="テキスト"/>
                <p:cNvSpPr txBox="1"/>
                <p:nvPr/>
              </p:nvSpPr>
              <p:spPr>
                <a:xfrm>
                  <a:off x="20538952" y="3859381"/>
                  <a:ext cx="870887" cy="9914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5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4500" i="1">
                                <a:solidFill>
                                  <a:srgbClr val="ED220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4500" i="1">
                                <a:solidFill>
                                  <a:srgbClr val="ED220B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sz="4500" i="1">
                                <a:solidFill>
                                  <a:srgbClr val="ED220B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>
                    <a:solidFill>
                      <a:srgbClr val="EE220C"/>
                    </a:solidFill>
                  </a:endParaRPr>
                </a:p>
              </p:txBody>
            </p:sp>
          </mc:Choice>
          <mc:Fallback xmlns="">
            <p:sp>
              <p:nvSpPr>
                <p:cNvPr id="1057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38952" y="3859381"/>
                  <a:ext cx="870887" cy="991405"/>
                </a:xfrm>
                <a:prstGeom prst="rect">
                  <a:avLst/>
                </a:prstGeom>
                <a:blipFill>
                  <a:blip r:embed="rId29"/>
                  <a:stretch>
                    <a:fillRect l="-39130" r="-14493" b="-506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8" name="テキスト"/>
                <p:cNvSpPr txBox="1"/>
                <p:nvPr/>
              </p:nvSpPr>
              <p:spPr>
                <a:xfrm>
                  <a:off x="22220541" y="3886402"/>
                  <a:ext cx="776018" cy="8799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5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4750" i="1">
                                <a:solidFill>
                                  <a:srgbClr val="ED220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4750" i="1">
                                <a:solidFill>
                                  <a:srgbClr val="ED220B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sz="4750" i="1">
                                <a:solidFill>
                                  <a:srgbClr val="ED220B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>
                    <a:solidFill>
                      <a:srgbClr val="EE220C"/>
                    </a:solidFill>
                  </a:endParaRPr>
                </a:p>
              </p:txBody>
            </p:sp>
          </mc:Choice>
          <mc:Fallback xmlns="">
            <p:sp>
              <p:nvSpPr>
                <p:cNvPr id="1058" name="テキスト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0541" y="3886402"/>
                  <a:ext cx="776018" cy="879962"/>
                </a:xfrm>
                <a:prstGeom prst="rect">
                  <a:avLst/>
                </a:prstGeom>
                <a:blipFill>
                  <a:blip r:embed="rId30"/>
                  <a:stretch>
                    <a:fillRect l="-45161" r="-19355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60" name="矢印"/>
          <p:cNvSpPr/>
          <p:nvPr/>
        </p:nvSpPr>
        <p:spPr>
          <a:xfrm rot="16200000" flipH="1">
            <a:off x="22022192" y="7952851"/>
            <a:ext cx="712736" cy="810819"/>
          </a:xfrm>
          <a:prstGeom prst="rightArrow">
            <a:avLst>
              <a:gd name="adj1" fmla="val 37041"/>
              <a:gd name="adj2" fmla="val 59672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063" name="方程式"/>
          <p:cNvSpPr txBox="1"/>
          <p:nvPr/>
        </p:nvSpPr>
        <p:spPr>
          <a:xfrm>
            <a:off x="4485469" y="11289118"/>
            <a:ext cx="65" cy="11079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:endParaRPr sz="7200"/>
          </a:p>
        </p:txBody>
      </p:sp>
      <p:sp>
        <p:nvSpPr>
          <p:cNvPr id="2" name="楕円">
            <a:extLst>
              <a:ext uri="{FF2B5EF4-FFF2-40B4-BE49-F238E27FC236}">
                <a16:creationId xmlns:a16="http://schemas.microsoft.com/office/drawing/2014/main" id="{A50BF1E6-B22E-6100-DB71-E268E910EE73}"/>
              </a:ext>
            </a:extLst>
          </p:cNvPr>
          <p:cNvSpPr/>
          <p:nvPr/>
        </p:nvSpPr>
        <p:spPr>
          <a:xfrm>
            <a:off x="11876451" y="8910265"/>
            <a:ext cx="2613244" cy="1270001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3" name="線">
            <a:extLst>
              <a:ext uri="{FF2B5EF4-FFF2-40B4-BE49-F238E27FC236}">
                <a16:creationId xmlns:a16="http://schemas.microsoft.com/office/drawing/2014/main" id="{010602B2-2137-1DB6-8E8C-CE4AD82F508A}"/>
              </a:ext>
            </a:extLst>
          </p:cNvPr>
          <p:cNvSpPr/>
          <p:nvPr/>
        </p:nvSpPr>
        <p:spPr>
          <a:xfrm flipV="1">
            <a:off x="14502364" y="5353986"/>
            <a:ext cx="2304199" cy="415394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4" name="線">
            <a:extLst>
              <a:ext uri="{FF2B5EF4-FFF2-40B4-BE49-F238E27FC236}">
                <a16:creationId xmlns:a16="http://schemas.microsoft.com/office/drawing/2014/main" id="{812636BF-3F40-15DB-7ADA-7DDDA7C6506A}"/>
              </a:ext>
            </a:extLst>
          </p:cNvPr>
          <p:cNvSpPr/>
          <p:nvPr/>
        </p:nvSpPr>
        <p:spPr>
          <a:xfrm flipV="1">
            <a:off x="13193329" y="8906550"/>
            <a:ext cx="1" cy="127000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">
                <a:extLst>
                  <a:ext uri="{FF2B5EF4-FFF2-40B4-BE49-F238E27FC236}">
                    <a16:creationId xmlns:a16="http://schemas.microsoft.com/office/drawing/2014/main" id="{A63F8751-0014-85A0-9872-FB2480143771}"/>
                  </a:ext>
                </a:extLst>
              </p:cNvPr>
              <p:cNvSpPr txBox="1"/>
              <p:nvPr/>
            </p:nvSpPr>
            <p:spPr>
              <a:xfrm>
                <a:off x="13205676" y="9246064"/>
                <a:ext cx="1242584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ar-AE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ar-AE" sz="3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ar-AE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テキスト">
                <a:extLst>
                  <a:ext uri="{FF2B5EF4-FFF2-40B4-BE49-F238E27FC236}">
                    <a16:creationId xmlns:a16="http://schemas.microsoft.com/office/drawing/2014/main" id="{A63F8751-0014-85A0-9872-FB2480143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5676" y="9246064"/>
                <a:ext cx="1242584" cy="595035"/>
              </a:xfrm>
              <a:prstGeom prst="rect">
                <a:avLst/>
              </a:prstGeom>
              <a:blipFill>
                <a:blip r:embed="rId31"/>
                <a:stretch>
                  <a:fillRect l="-10101" b="-23404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">
                <a:extLst>
                  <a:ext uri="{FF2B5EF4-FFF2-40B4-BE49-F238E27FC236}">
                    <a16:creationId xmlns:a16="http://schemas.microsoft.com/office/drawing/2014/main" id="{CF33880C-EFBA-F27F-8015-802E3C239CFE}"/>
                  </a:ext>
                </a:extLst>
              </p:cNvPr>
              <p:cNvSpPr txBox="1"/>
              <p:nvPr/>
            </p:nvSpPr>
            <p:spPr>
              <a:xfrm>
                <a:off x="12280589" y="9174803"/>
                <a:ext cx="768800" cy="6873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ar-AE" sz="3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テキスト">
                <a:extLst>
                  <a:ext uri="{FF2B5EF4-FFF2-40B4-BE49-F238E27FC236}">
                    <a16:creationId xmlns:a16="http://schemas.microsoft.com/office/drawing/2014/main" id="{CF33880C-EFBA-F27F-8015-802E3C239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589" y="9174803"/>
                <a:ext cx="768800" cy="687368"/>
              </a:xfrm>
              <a:prstGeom prst="rect">
                <a:avLst/>
              </a:prstGeom>
              <a:blipFill>
                <a:blip r:embed="rId32"/>
                <a:stretch>
                  <a:fillRect l="-9836" b="-5455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F3ACFF4E-D93E-BA32-612D-D05310DBF99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655" y="1447622"/>
            <a:ext cx="12616167" cy="9019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61" name="方程式"/>
              <p:cNvSpPr txBox="1"/>
              <p:nvPr/>
            </p:nvSpPr>
            <p:spPr>
              <a:xfrm>
                <a:off x="18130837" y="8691612"/>
                <a:ext cx="5899307" cy="13538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limUpp>
                        <m:limUp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4400"/>
              </a:p>
            </p:txBody>
          </p:sp>
        </mc:Choice>
        <mc:Fallback xmlns="">
          <p:sp>
            <p:nvSpPr>
              <p:cNvPr id="106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0837" y="8691612"/>
                <a:ext cx="5899307" cy="1353832"/>
              </a:xfrm>
              <a:prstGeom prst="rect">
                <a:avLst/>
              </a:prstGeom>
              <a:blipFill>
                <a:blip r:embed="rId34"/>
                <a:stretch>
                  <a:fillRect l="-215" t="-926" b="-8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つまり、学習して精度をよくするには、…">
            <a:extLst>
              <a:ext uri="{FF2B5EF4-FFF2-40B4-BE49-F238E27FC236}">
                <a16:creationId xmlns:a16="http://schemas.microsoft.com/office/drawing/2014/main" id="{0ACB1E11-57D2-52C4-50A5-88596E50300F}"/>
              </a:ext>
            </a:extLst>
          </p:cNvPr>
          <p:cNvSpPr txBox="1"/>
          <p:nvPr/>
        </p:nvSpPr>
        <p:spPr>
          <a:xfrm>
            <a:off x="5295183" y="11463525"/>
            <a:ext cx="1473961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2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5400"/>
              <a:t>変数が多いので一度整理　</a:t>
            </a:r>
            <a:r>
              <a:rPr lang="en-US" altLang="ja-JP" sz="5400"/>
              <a:t>x, w, b, μ, h, y, L, t</a:t>
            </a:r>
            <a:endParaRPr sz="540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2BC4846-234B-EC52-63A8-F491B2B9C65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310237" y="8730162"/>
            <a:ext cx="51816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518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066" name="損失関数"/>
          <p:cNvSpPr txBox="1"/>
          <p:nvPr/>
        </p:nvSpPr>
        <p:spPr>
          <a:xfrm>
            <a:off x="11020222" y="330853"/>
            <a:ext cx="25527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損失関数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7" name="方程式"/>
              <p:cNvSpPr txBox="1"/>
              <p:nvPr/>
            </p:nvSpPr>
            <p:spPr>
              <a:xfrm>
                <a:off x="8441042" y="3418825"/>
                <a:ext cx="824196" cy="68262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sz="6200"/>
              </a:p>
            </p:txBody>
          </p:sp>
        </mc:Choice>
        <mc:Fallback xmlns="">
          <p:sp>
            <p:nvSpPr>
              <p:cNvPr id="106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042" y="3418825"/>
                <a:ext cx="824196" cy="682622"/>
              </a:xfrm>
              <a:prstGeom prst="rect">
                <a:avLst/>
              </a:prstGeom>
              <a:blipFill>
                <a:blip r:embed="rId2"/>
                <a:stretch>
                  <a:fillRect l="-27273" t="-7273" r="-75758" b="-472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9" name="引き続き二乗和誤差で考えてみます。"/>
          <p:cNvSpPr txBox="1"/>
          <p:nvPr/>
        </p:nvSpPr>
        <p:spPr>
          <a:xfrm>
            <a:off x="8168670" y="2010128"/>
            <a:ext cx="7104509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二乗和誤差で考えてみます。</a:t>
            </a:r>
          </a:p>
        </p:txBody>
      </p:sp>
      <p:sp>
        <p:nvSpPr>
          <p:cNvPr id="1070" name="は定数(0,1など)なので、変数は予測結果   のみです"/>
          <p:cNvSpPr txBox="1"/>
          <p:nvPr/>
        </p:nvSpPr>
        <p:spPr>
          <a:xfrm>
            <a:off x="9544019" y="3442635"/>
            <a:ext cx="135645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は定数(0,1など)なので、変数は予測結果　　　のみです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1" name="方程式"/>
              <p:cNvSpPr txBox="1"/>
              <p:nvPr/>
            </p:nvSpPr>
            <p:spPr>
              <a:xfrm>
                <a:off x="19580541" y="3446315"/>
                <a:ext cx="971345" cy="8091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sz="6000"/>
              </a:p>
            </p:txBody>
          </p:sp>
        </mc:Choice>
        <mc:Fallback xmlns="">
          <p:sp>
            <p:nvSpPr>
              <p:cNvPr id="1071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0541" y="3446315"/>
                <a:ext cx="971345" cy="809192"/>
              </a:xfrm>
              <a:prstGeom prst="rect">
                <a:avLst/>
              </a:prstGeom>
              <a:blipFill>
                <a:blip r:embed="rId4"/>
                <a:stretch>
                  <a:fillRect l="-25641" t="-6154" r="-57692" b="-4615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方程式">
                <a:extLst>
                  <a:ext uri="{FF2B5EF4-FFF2-40B4-BE49-F238E27FC236}">
                    <a16:creationId xmlns:a16="http://schemas.microsoft.com/office/drawing/2014/main" id="{8CEA16CD-11D9-7FA9-8F61-19532EEAA467}"/>
                  </a:ext>
                </a:extLst>
              </p:cNvPr>
              <p:cNvSpPr txBox="1"/>
              <p:nvPr/>
            </p:nvSpPr>
            <p:spPr>
              <a:xfrm>
                <a:off x="555668" y="2115858"/>
                <a:ext cx="6431702" cy="13538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limUpp>
                        <m:limUp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4400"/>
              </a:p>
            </p:txBody>
          </p:sp>
        </mc:Choice>
        <mc:Fallback xmlns="">
          <p:sp>
            <p:nvSpPr>
              <p:cNvPr id="2" name="方程式">
                <a:extLst>
                  <a:ext uri="{FF2B5EF4-FFF2-40B4-BE49-F238E27FC236}">
                    <a16:creationId xmlns:a16="http://schemas.microsoft.com/office/drawing/2014/main" id="{8CEA16CD-11D9-7FA9-8F61-19532EEAA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68" y="2115858"/>
                <a:ext cx="6431702" cy="1353832"/>
              </a:xfrm>
              <a:prstGeom prst="rect">
                <a:avLst/>
              </a:prstGeom>
              <a:blipFill>
                <a:blip r:embed="rId5"/>
                <a:stretch>
                  <a:fillRect t="-926" b="-8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>
            <a:extLst>
              <a:ext uri="{FF2B5EF4-FFF2-40B4-BE49-F238E27FC236}">
                <a16:creationId xmlns:a16="http://schemas.microsoft.com/office/drawing/2014/main" id="{A5C9930E-B1DB-CBA0-EC62-B8D6EB5F9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3140" y="5651716"/>
            <a:ext cx="12650358" cy="380277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0D4CDB5-E5EC-DD55-E268-5299BB2D5C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328" y="6568853"/>
            <a:ext cx="5181600" cy="1968500"/>
          </a:xfrm>
          <a:prstGeom prst="rect">
            <a:avLst/>
          </a:prstGeom>
        </p:spPr>
      </p:pic>
      <p:sp>
        <p:nvSpPr>
          <p:cNvPr id="5" name="引き続き二乗和誤差で考えてみます。">
            <a:extLst>
              <a:ext uri="{FF2B5EF4-FFF2-40B4-BE49-F238E27FC236}">
                <a16:creationId xmlns:a16="http://schemas.microsoft.com/office/drawing/2014/main" id="{D4111356-B363-4CE7-E4D7-CCBBDD58ECBC}"/>
              </a:ext>
            </a:extLst>
          </p:cNvPr>
          <p:cNvSpPr txBox="1"/>
          <p:nvPr/>
        </p:nvSpPr>
        <p:spPr>
          <a:xfrm>
            <a:off x="1587328" y="5277254"/>
            <a:ext cx="308417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ja-JP" altLang="en-US"/>
              <a:t>入力データ</a:t>
            </a:r>
            <a:r>
              <a:rPr lang="en-US" altLang="ja-JP"/>
              <a:t>x</a:t>
            </a:r>
            <a:endParaRPr/>
          </a:p>
        </p:txBody>
      </p:sp>
      <p:sp>
        <p:nvSpPr>
          <p:cNvPr id="6" name="引き続き二乗和誤差で考えてみます。">
            <a:extLst>
              <a:ext uri="{FF2B5EF4-FFF2-40B4-BE49-F238E27FC236}">
                <a16:creationId xmlns:a16="http://schemas.microsoft.com/office/drawing/2014/main" id="{10DE5177-DF9D-C4F2-383B-D6BCF27111E5}"/>
              </a:ext>
            </a:extLst>
          </p:cNvPr>
          <p:cNvSpPr txBox="1"/>
          <p:nvPr/>
        </p:nvSpPr>
        <p:spPr>
          <a:xfrm>
            <a:off x="5364311" y="5277253"/>
            <a:ext cx="1391407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ja-JP" altLang="en-US"/>
              <a:t>正解</a:t>
            </a:r>
            <a:r>
              <a:rPr lang="en-US" altLang="ja-JP"/>
              <a:t>t</a:t>
            </a:r>
            <a:endParaRPr/>
          </a:p>
        </p:txBody>
      </p:sp>
      <p:sp>
        <p:nvSpPr>
          <p:cNvPr id="7" name="引き続き二乗和誤差で考えてみます。">
            <a:extLst>
              <a:ext uri="{FF2B5EF4-FFF2-40B4-BE49-F238E27FC236}">
                <a16:creationId xmlns:a16="http://schemas.microsoft.com/office/drawing/2014/main" id="{722AA876-57C0-ED05-368F-A79B8795C16B}"/>
              </a:ext>
            </a:extLst>
          </p:cNvPr>
          <p:cNvSpPr txBox="1"/>
          <p:nvPr/>
        </p:nvSpPr>
        <p:spPr>
          <a:xfrm>
            <a:off x="10914405" y="9454489"/>
            <a:ext cx="2555187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ja-JP" altLang="en-US"/>
              <a:t>予測結果</a:t>
            </a:r>
            <a:r>
              <a:rPr lang="en-US" altLang="ja-JP"/>
              <a:t>y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方程式">
                <a:extLst>
                  <a:ext uri="{FF2B5EF4-FFF2-40B4-BE49-F238E27FC236}">
                    <a16:creationId xmlns:a16="http://schemas.microsoft.com/office/drawing/2014/main" id="{EEEF4C29-5F34-69B4-E9C6-A8D5EDC8A06F}"/>
                  </a:ext>
                </a:extLst>
              </p:cNvPr>
              <p:cNvSpPr txBox="1"/>
              <p:nvPr/>
            </p:nvSpPr>
            <p:spPr>
              <a:xfrm>
                <a:off x="1210496" y="10850698"/>
                <a:ext cx="6431702" cy="13538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limUpp>
                        <m:limUp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lang="en-US" sz="4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lim>
                      </m:limUpp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4400"/>
              </a:p>
            </p:txBody>
          </p:sp>
        </mc:Choice>
        <mc:Fallback xmlns="">
          <p:sp>
            <p:nvSpPr>
              <p:cNvPr id="8" name="方程式">
                <a:extLst>
                  <a:ext uri="{FF2B5EF4-FFF2-40B4-BE49-F238E27FC236}">
                    <a16:creationId xmlns:a16="http://schemas.microsoft.com/office/drawing/2014/main" id="{EEEF4C29-5F34-69B4-E9C6-A8D5EDC8A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6" y="10850698"/>
                <a:ext cx="6431702" cy="1353832"/>
              </a:xfrm>
              <a:prstGeom prst="rect">
                <a:avLst/>
              </a:prstGeom>
              <a:blipFill>
                <a:blip r:embed="rId8"/>
                <a:stretch>
                  <a:fillRect t="-935" b="-934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方程式">
                <a:extLst>
                  <a:ext uri="{FF2B5EF4-FFF2-40B4-BE49-F238E27FC236}">
                    <a16:creationId xmlns:a16="http://schemas.microsoft.com/office/drawing/2014/main" id="{360783C5-A69D-6FA8-3761-E61EDC75FF4E}"/>
                  </a:ext>
                </a:extLst>
              </p:cNvPr>
              <p:cNvSpPr txBox="1"/>
              <p:nvPr/>
            </p:nvSpPr>
            <p:spPr>
              <a:xfrm>
                <a:off x="7277898" y="10850698"/>
                <a:ext cx="16579629" cy="12720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4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ja-JP" sz="4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0.54587066</m:t>
                              </m:r>
                              <m:r>
                                <a:rPr lang="en-US" altLang="ja-JP" sz="4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ja-JP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ja-JP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0.5448884</m:t>
                              </m:r>
                              <m:r>
                                <a:rPr lang="en-US" altLang="ja-JP" sz="4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44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sup>
                          <m:r>
                            <a:rPr lang="en-US" altLang="ja-JP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ja-JP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0.53991485</m:t>
                              </m:r>
                              <m:r>
                                <a:rPr lang="en-US" altLang="ja-JP" sz="4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44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sup>
                          <m:r>
                            <a:rPr lang="en-US" altLang="ja-JP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400"/>
              </a:p>
            </p:txBody>
          </p:sp>
        </mc:Choice>
        <mc:Fallback xmlns="">
          <p:sp>
            <p:nvSpPr>
              <p:cNvPr id="9" name="方程式">
                <a:extLst>
                  <a:ext uri="{FF2B5EF4-FFF2-40B4-BE49-F238E27FC236}">
                    <a16:creationId xmlns:a16="http://schemas.microsoft.com/office/drawing/2014/main" id="{360783C5-A69D-6FA8-3761-E61EDC75F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898" y="10850698"/>
                <a:ext cx="16579629" cy="1272080"/>
              </a:xfrm>
              <a:prstGeom prst="rect">
                <a:avLst/>
              </a:prstGeom>
              <a:blipFill>
                <a:blip r:embed="rId9"/>
                <a:stretch>
                  <a:fillRect t="-990" r="-613" b="-1386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引き続き二乗和誤差で考えてみます。">
            <a:extLst>
              <a:ext uri="{FF2B5EF4-FFF2-40B4-BE49-F238E27FC236}">
                <a16:creationId xmlns:a16="http://schemas.microsoft.com/office/drawing/2014/main" id="{25B19EA7-F353-3B98-1713-9997DED4F009}"/>
              </a:ext>
            </a:extLst>
          </p:cNvPr>
          <p:cNvSpPr txBox="1"/>
          <p:nvPr/>
        </p:nvSpPr>
        <p:spPr>
          <a:xfrm>
            <a:off x="8168670" y="12395602"/>
            <a:ext cx="10036402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altLang="ja-JP"/>
              <a:t>L</a:t>
            </a:r>
            <a:r>
              <a:rPr lang="ja-JP" altLang="en-US"/>
              <a:t>が小さくなるには</a:t>
            </a:r>
            <a:r>
              <a:rPr lang="en-US" altLang="ja-JP"/>
              <a:t>y(k)</a:t>
            </a:r>
            <a:r>
              <a:rPr lang="ja-JP" altLang="en-US"/>
              <a:t>が変わるしかない</a:t>
            </a: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085" name="損失関数"/>
          <p:cNvSpPr txBox="1"/>
          <p:nvPr/>
        </p:nvSpPr>
        <p:spPr>
          <a:xfrm>
            <a:off x="11020222" y="330853"/>
            <a:ext cx="25527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損失関数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6" name="方程式"/>
              <p:cNvSpPr txBox="1"/>
              <p:nvPr/>
            </p:nvSpPr>
            <p:spPr>
              <a:xfrm>
                <a:off x="8441042" y="3418825"/>
                <a:ext cx="824196" cy="68262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sz="6200"/>
              </a:p>
            </p:txBody>
          </p:sp>
        </mc:Choice>
        <mc:Fallback xmlns="">
          <p:sp>
            <p:nvSpPr>
              <p:cNvPr id="1086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042" y="3418825"/>
                <a:ext cx="824196" cy="682622"/>
              </a:xfrm>
              <a:prstGeom prst="rect">
                <a:avLst/>
              </a:prstGeom>
              <a:blipFill>
                <a:blip r:embed="rId2"/>
                <a:stretch>
                  <a:fillRect l="-27273" t="-7273" r="-75758" b="-472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8" name="は定数(0,1など)なので、変数は予測結果   のみです"/>
          <p:cNvSpPr txBox="1"/>
          <p:nvPr/>
        </p:nvSpPr>
        <p:spPr>
          <a:xfrm>
            <a:off x="9544019" y="3442635"/>
            <a:ext cx="135645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は定数(0,1など)なので、変数は予測結果　　　のみです</a:t>
            </a:r>
          </a:p>
        </p:txBody>
      </p:sp>
      <p:sp>
        <p:nvSpPr>
          <p:cNvPr id="1092" name="推論でやったように、  はモデル内の全ての重みとバイアスで表せます"/>
          <p:cNvSpPr txBox="1"/>
          <p:nvPr/>
        </p:nvSpPr>
        <p:spPr>
          <a:xfrm>
            <a:off x="4905975" y="4766389"/>
            <a:ext cx="1764715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推論でやったように、　　はモデル内の全ての重みとバイアスで表せます</a:t>
            </a:r>
          </a:p>
        </p:txBody>
      </p:sp>
      <p:sp>
        <p:nvSpPr>
          <p:cNvPr id="6" name="引き続き二乗和誤差で考えてみます。">
            <a:extLst>
              <a:ext uri="{FF2B5EF4-FFF2-40B4-BE49-F238E27FC236}">
                <a16:creationId xmlns:a16="http://schemas.microsoft.com/office/drawing/2014/main" id="{4898A54B-1DDB-82D1-8D9D-1AFDEEDE50C3}"/>
              </a:ext>
            </a:extLst>
          </p:cNvPr>
          <p:cNvSpPr txBox="1"/>
          <p:nvPr/>
        </p:nvSpPr>
        <p:spPr>
          <a:xfrm>
            <a:off x="8168670" y="2010128"/>
            <a:ext cx="7104509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二乗和誤差で考えてみます。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方程式">
                <a:extLst>
                  <a:ext uri="{FF2B5EF4-FFF2-40B4-BE49-F238E27FC236}">
                    <a16:creationId xmlns:a16="http://schemas.microsoft.com/office/drawing/2014/main" id="{EA4A54CD-FE42-7D79-8867-F9DEAF8780A4}"/>
                  </a:ext>
                </a:extLst>
              </p:cNvPr>
              <p:cNvSpPr txBox="1"/>
              <p:nvPr/>
            </p:nvSpPr>
            <p:spPr>
              <a:xfrm>
                <a:off x="555668" y="2115858"/>
                <a:ext cx="6431702" cy="13538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limUpp>
                        <m:limUp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4400"/>
              </a:p>
            </p:txBody>
          </p:sp>
        </mc:Choice>
        <mc:Fallback xmlns="">
          <p:sp>
            <p:nvSpPr>
              <p:cNvPr id="7" name="方程式">
                <a:extLst>
                  <a:ext uri="{FF2B5EF4-FFF2-40B4-BE49-F238E27FC236}">
                    <a16:creationId xmlns:a16="http://schemas.microsoft.com/office/drawing/2014/main" id="{EA4A54CD-FE42-7D79-8867-F9DEAF878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68" y="2115858"/>
                <a:ext cx="6431702" cy="1353832"/>
              </a:xfrm>
              <a:prstGeom prst="rect">
                <a:avLst/>
              </a:prstGeom>
              <a:blipFill>
                <a:blip r:embed="rId3"/>
                <a:stretch>
                  <a:fillRect t="-926" b="-8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方程式">
                <a:extLst>
                  <a:ext uri="{FF2B5EF4-FFF2-40B4-BE49-F238E27FC236}">
                    <a16:creationId xmlns:a16="http://schemas.microsoft.com/office/drawing/2014/main" id="{2AF131DB-FFE3-3951-5A11-DD4DD85EC1DA}"/>
                  </a:ext>
                </a:extLst>
              </p:cNvPr>
              <p:cNvSpPr txBox="1"/>
              <p:nvPr/>
            </p:nvSpPr>
            <p:spPr>
              <a:xfrm>
                <a:off x="10027000" y="4596166"/>
                <a:ext cx="971346" cy="8091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sz="6000"/>
              </a:p>
            </p:txBody>
          </p:sp>
        </mc:Choice>
        <mc:Fallback xmlns="">
          <p:sp>
            <p:nvSpPr>
              <p:cNvPr id="8" name="方程式">
                <a:extLst>
                  <a:ext uri="{FF2B5EF4-FFF2-40B4-BE49-F238E27FC236}">
                    <a16:creationId xmlns:a16="http://schemas.microsoft.com/office/drawing/2014/main" id="{2AF131DB-FFE3-3951-5A11-DD4DD85EC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000" y="4596166"/>
                <a:ext cx="971346" cy="809192"/>
              </a:xfrm>
              <a:prstGeom prst="rect">
                <a:avLst/>
              </a:prstGeom>
              <a:blipFill>
                <a:blip r:embed="rId4"/>
                <a:stretch>
                  <a:fillRect l="-27273" t="-4615" r="-59740" b="-4615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方程式">
                <a:extLst>
                  <a:ext uri="{FF2B5EF4-FFF2-40B4-BE49-F238E27FC236}">
                    <a16:creationId xmlns:a16="http://schemas.microsoft.com/office/drawing/2014/main" id="{1A40D686-5E44-879B-794B-E90134A905B0}"/>
                  </a:ext>
                </a:extLst>
              </p:cNvPr>
              <p:cNvSpPr txBox="1"/>
              <p:nvPr/>
            </p:nvSpPr>
            <p:spPr>
              <a:xfrm>
                <a:off x="19580541" y="3363188"/>
                <a:ext cx="971345" cy="8091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sz="6000"/>
              </a:p>
            </p:txBody>
          </p:sp>
        </mc:Choice>
        <mc:Fallback xmlns="">
          <p:sp>
            <p:nvSpPr>
              <p:cNvPr id="10" name="方程式">
                <a:extLst>
                  <a:ext uri="{FF2B5EF4-FFF2-40B4-BE49-F238E27FC236}">
                    <a16:creationId xmlns:a16="http://schemas.microsoft.com/office/drawing/2014/main" id="{1A40D686-5E44-879B-794B-E90134A90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0541" y="3363188"/>
                <a:ext cx="971345" cy="809192"/>
              </a:xfrm>
              <a:prstGeom prst="rect">
                <a:avLst/>
              </a:prstGeom>
              <a:blipFill>
                <a:blip r:embed="rId5"/>
                <a:stretch>
                  <a:fillRect l="-25641" t="-4615" r="-57692" b="-4615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6E2290BC-1CF4-621A-BF9A-B4F72C6EC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296"/>
            <a:ext cx="7753035" cy="6626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CFF0949C-4F56-0DA4-EFD3-8C667D5D86CB}"/>
                  </a:ext>
                </a:extLst>
              </p:cNvPr>
              <p:cNvSpPr txBox="1"/>
              <p:nvPr/>
            </p:nvSpPr>
            <p:spPr>
              <a:xfrm>
                <a:off x="10224220" y="6116396"/>
                <a:ext cx="4439535" cy="677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𝑦</m:t>
                      </m:r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=</m:t>
                      </m:r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𝑠𝑖𝑔𝑚𝑜𝑖𝑑</m:t>
                      </m:r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ja-JP" sz="4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altLang="ja-JP" sz="4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ja-JP" altLang="en-US" sz="4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CFF0949C-4F56-0DA4-EFD3-8C667D5D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4220" y="6116396"/>
                <a:ext cx="4439535" cy="677108"/>
              </a:xfrm>
              <a:prstGeom prst="rect">
                <a:avLst/>
              </a:prstGeom>
              <a:blipFill>
                <a:blip r:embed="rId7"/>
                <a:stretch>
                  <a:fillRect l="-3419" r="-1140" b="-3703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FBD3918-0C68-6601-0C2C-8CBBBA6CDC1F}"/>
                  </a:ext>
                </a:extLst>
              </p:cNvPr>
              <p:cNvSpPr txBox="1"/>
              <p:nvPr/>
            </p:nvSpPr>
            <p:spPr>
              <a:xfrm>
                <a:off x="10027000" y="7226052"/>
                <a:ext cx="12526134" cy="677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altLang="ja-JP" sz="4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9×</m:t>
                      </m:r>
                      <m:r>
                        <a:rPr lang="en-US" altLang="ja-JP" sz="4400" b="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ja-JP" sz="4400" b="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10×</m:t>
                      </m:r>
                      <m:r>
                        <a:rPr lang="en-US" altLang="ja-JP" sz="4400" b="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ja-JP" sz="4400" b="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11×</m:t>
                      </m:r>
                      <m:r>
                        <a:rPr lang="en-US" altLang="ja-JP" sz="4400" b="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ja-JP" sz="4400" b="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3+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12×</m:t>
                      </m:r>
                      <m:r>
                        <a:rPr lang="en-US" altLang="ja-JP" sz="4400" b="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ja-JP" sz="4400" b="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4+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0" lang="ja-JP" altLang="en-US" sz="4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FBD3918-0C68-6601-0C2C-8CBBBA6CD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000" y="7226052"/>
                <a:ext cx="12526134" cy="677108"/>
              </a:xfrm>
              <a:prstGeom prst="rect">
                <a:avLst/>
              </a:prstGeom>
              <a:blipFill>
                <a:blip r:embed="rId8"/>
                <a:stretch>
                  <a:fillRect l="-2733" r="-709" b="-3272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DC90E972-A77A-B7F0-D04A-AB83373953D6}"/>
                  </a:ext>
                </a:extLst>
              </p:cNvPr>
              <p:cNvSpPr txBox="1"/>
              <p:nvPr/>
            </p:nvSpPr>
            <p:spPr>
              <a:xfrm>
                <a:off x="9911785" y="8367899"/>
                <a:ext cx="3618275" cy="677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𝑟𝑒𝑙𝑢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ja-JP" sz="4400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ja-JP" altLang="en-US" sz="4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DC90E972-A77A-B7F0-D04A-AB8337395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85" y="8367899"/>
                <a:ext cx="3618275" cy="677108"/>
              </a:xfrm>
              <a:prstGeom prst="rect">
                <a:avLst/>
              </a:prstGeom>
              <a:blipFill>
                <a:blip r:embed="rId9"/>
                <a:stretch>
                  <a:fillRect b="-351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AADE269-436F-FBA7-62AA-48CC158FB2CD}"/>
                  </a:ext>
                </a:extLst>
              </p:cNvPr>
              <p:cNvSpPr txBox="1"/>
              <p:nvPr/>
            </p:nvSpPr>
            <p:spPr>
              <a:xfrm>
                <a:off x="9911786" y="9509746"/>
                <a:ext cx="7157014" cy="677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400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1×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2×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0" lang="ja-JP" altLang="en-US" sz="4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AADE269-436F-FBA7-62AA-48CC158FB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86" y="9509746"/>
                <a:ext cx="7157014" cy="677108"/>
              </a:xfrm>
              <a:prstGeom prst="rect">
                <a:avLst/>
              </a:prstGeom>
              <a:blipFill>
                <a:blip r:embed="rId10"/>
                <a:stretch>
                  <a:fillRect b="-236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CB3281AE-1EA1-79C2-B880-75C9C90ABD5D}"/>
                  </a:ext>
                </a:extLst>
              </p:cNvPr>
              <p:cNvSpPr txBox="1"/>
              <p:nvPr/>
            </p:nvSpPr>
            <p:spPr>
              <a:xfrm>
                <a:off x="14821829" y="8367899"/>
                <a:ext cx="3618275" cy="677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1~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4, </m:t>
                      </m:r>
                      <m:r>
                        <m:rPr>
                          <m:sty m:val="p"/>
                        </m:rPr>
                        <a:rPr lang="en-US" altLang="ja-JP" sz="4400" i="1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4400" i="1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ja-JP" sz="4400" b="0" i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altLang="ja-JP" sz="4400" i="1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kumimoji="0" lang="ja-JP" altLang="en-US" sz="4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CB3281AE-1EA1-79C2-B880-75C9C90AB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1829" y="8367899"/>
                <a:ext cx="3618275" cy="677108"/>
              </a:xfrm>
              <a:prstGeom prst="rect">
                <a:avLst/>
              </a:prstGeom>
              <a:blipFill>
                <a:blip r:embed="rId11"/>
                <a:stretch>
                  <a:fillRect l="-20979" r="-17483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08353D49-D815-CEB3-A16F-10B2CAFE3695}"/>
                  </a:ext>
                </a:extLst>
              </p:cNvPr>
              <p:cNvSpPr txBox="1"/>
              <p:nvPr/>
            </p:nvSpPr>
            <p:spPr>
              <a:xfrm>
                <a:off x="18257075" y="9541734"/>
                <a:ext cx="3618275" cy="677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400" i="1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4400" i="1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ja-JP" sz="4400" b="0" i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altLang="ja-JP" sz="4400" i="1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kumimoji="0" lang="ja-JP" altLang="en-US" sz="4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08353D49-D815-CEB3-A16F-10B2CAFE3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7075" y="9541734"/>
                <a:ext cx="3618275" cy="677108"/>
              </a:xfrm>
              <a:prstGeom prst="rect">
                <a:avLst/>
              </a:prstGeom>
              <a:blipFill>
                <a:blip r:embed="rId12"/>
                <a:stretch>
                  <a:fillRect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99E170A-E6F9-6C8E-AB20-A16EBCCC836A}"/>
                  </a:ext>
                </a:extLst>
              </p:cNvPr>
              <p:cNvSpPr txBox="1"/>
              <p:nvPr/>
            </p:nvSpPr>
            <p:spPr>
              <a:xfrm>
                <a:off x="11353478" y="11793440"/>
                <a:ext cx="6620554" cy="923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60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𝑦</m:t>
                      </m:r>
                      <m:r>
                        <a:rPr kumimoji="0" lang="en-US" altLang="ja-JP" sz="60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=</m:t>
                      </m:r>
                      <m:r>
                        <a:rPr kumimoji="0" lang="en-US" altLang="ja-JP" sz="60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𝑓</m:t>
                      </m:r>
                      <m:r>
                        <a:rPr kumimoji="0" lang="en-US" altLang="ja-JP" sz="60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(</m:t>
                      </m:r>
                      <m:r>
                        <a:rPr kumimoji="0" lang="en-US" altLang="ja-JP" sz="60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𝑥</m:t>
                      </m:r>
                      <m:r>
                        <a:rPr kumimoji="0" lang="en-US" altLang="ja-JP" sz="60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)</m:t>
                      </m:r>
                    </m:oMath>
                  </m:oMathPara>
                </a14:m>
                <a:endParaRPr kumimoji="0" lang="ja-JP" altLang="en-US" sz="6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99E170A-E6F9-6C8E-AB20-A16EBCCC8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478" y="11793440"/>
                <a:ext cx="6620554" cy="923330"/>
              </a:xfrm>
              <a:prstGeom prst="rect">
                <a:avLst/>
              </a:prstGeom>
              <a:blipFill>
                <a:blip r:embed="rId13"/>
                <a:stretch>
                  <a:fillRect b="-3378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D9DBD5B-BD87-718F-29BD-11ED559D4E21}"/>
              </a:ext>
            </a:extLst>
          </p:cNvPr>
          <p:cNvSpPr txBox="1"/>
          <p:nvPr/>
        </p:nvSpPr>
        <p:spPr>
          <a:xfrm>
            <a:off x="11720921" y="10901511"/>
            <a:ext cx="715701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推論時は</a:t>
            </a:r>
            <a:r>
              <a:rPr kumimoji="0" lang="en-US" altLang="ja-JP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w</a:t>
            </a:r>
            <a:r>
              <a:rPr kumimoji="0" lang="ja-JP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と</a:t>
            </a:r>
            <a:r>
              <a:rPr kumimoji="0" lang="en-US" altLang="ja-JP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b</a:t>
            </a:r>
            <a:r>
              <a:rPr kumimoji="0" lang="ja-JP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を固定するので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8FCC74A-9372-EDB1-C798-D132A7DB97EE}"/>
              </a:ext>
            </a:extLst>
          </p:cNvPr>
          <p:cNvSpPr txBox="1"/>
          <p:nvPr/>
        </p:nvSpPr>
        <p:spPr>
          <a:xfrm>
            <a:off x="16906602" y="12092306"/>
            <a:ext cx="534787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となる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074" name="損失関数"/>
          <p:cNvSpPr txBox="1"/>
          <p:nvPr/>
        </p:nvSpPr>
        <p:spPr>
          <a:xfrm>
            <a:off x="11020222" y="330853"/>
            <a:ext cx="25527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損失関数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5" name="方程式"/>
              <p:cNvSpPr txBox="1"/>
              <p:nvPr/>
            </p:nvSpPr>
            <p:spPr>
              <a:xfrm>
                <a:off x="8441042" y="3418825"/>
                <a:ext cx="824196" cy="68262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6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sz="6200"/>
              </a:p>
            </p:txBody>
          </p:sp>
        </mc:Choice>
        <mc:Fallback xmlns="">
          <p:sp>
            <p:nvSpPr>
              <p:cNvPr id="107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042" y="3418825"/>
                <a:ext cx="824196" cy="682622"/>
              </a:xfrm>
              <a:prstGeom prst="rect">
                <a:avLst/>
              </a:prstGeom>
              <a:blipFill>
                <a:blip r:embed="rId2"/>
                <a:stretch>
                  <a:fillRect l="-27273" t="-7273" r="-75758" b="-472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8" name="は定数(0,1など)なので、変数は予測結果   のみです"/>
          <p:cNvSpPr txBox="1"/>
          <p:nvPr/>
        </p:nvSpPr>
        <p:spPr>
          <a:xfrm>
            <a:off x="9544019" y="3442635"/>
            <a:ext cx="135645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は定数(0,1など)なので、変数は予測結果　　　のみです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9" name="方程式"/>
              <p:cNvSpPr txBox="1"/>
              <p:nvPr/>
            </p:nvSpPr>
            <p:spPr>
              <a:xfrm>
                <a:off x="19580541" y="3363188"/>
                <a:ext cx="971345" cy="8091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sz="6000"/>
              </a:p>
            </p:txBody>
          </p:sp>
        </mc:Choice>
        <mc:Fallback xmlns="">
          <p:sp>
            <p:nvSpPr>
              <p:cNvPr id="1079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0541" y="3363188"/>
                <a:ext cx="971345" cy="809192"/>
              </a:xfrm>
              <a:prstGeom prst="rect">
                <a:avLst/>
              </a:prstGeom>
              <a:blipFill>
                <a:blip r:embed="rId3"/>
                <a:stretch>
                  <a:fillRect l="-25641" t="-4615" r="-57692" b="-4615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0" name="方程式"/>
              <p:cNvSpPr txBox="1"/>
              <p:nvPr/>
            </p:nvSpPr>
            <p:spPr>
              <a:xfrm>
                <a:off x="10027000" y="4596166"/>
                <a:ext cx="971346" cy="8091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sz="6000"/>
              </a:p>
            </p:txBody>
          </p:sp>
        </mc:Choice>
        <mc:Fallback xmlns="">
          <p:sp>
            <p:nvSpPr>
              <p:cNvPr id="1080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000" y="4596166"/>
                <a:ext cx="971346" cy="809192"/>
              </a:xfrm>
              <a:prstGeom prst="rect">
                <a:avLst/>
              </a:prstGeom>
              <a:blipFill>
                <a:blip r:embed="rId4"/>
                <a:stretch>
                  <a:fillRect l="-27273" t="-4615" r="-59740" b="-4615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2" name="推論でやったように、  はモデル内の全ての重みとバイアスで表せます"/>
          <p:cNvSpPr txBox="1"/>
          <p:nvPr/>
        </p:nvSpPr>
        <p:spPr>
          <a:xfrm>
            <a:off x="4905975" y="4766389"/>
            <a:ext cx="1764715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推論でやったように、　　はモデル内の全ての重みとバイアスで表せます</a:t>
            </a:r>
          </a:p>
        </p:txBody>
      </p:sp>
      <p:sp>
        <p:nvSpPr>
          <p:cNvPr id="2" name="引き続き二乗和誤差で考えてみます。">
            <a:extLst>
              <a:ext uri="{FF2B5EF4-FFF2-40B4-BE49-F238E27FC236}">
                <a16:creationId xmlns:a16="http://schemas.microsoft.com/office/drawing/2014/main" id="{8738E2FD-B63E-A8EB-093C-8C7C57A04C8C}"/>
              </a:ext>
            </a:extLst>
          </p:cNvPr>
          <p:cNvSpPr txBox="1"/>
          <p:nvPr/>
        </p:nvSpPr>
        <p:spPr>
          <a:xfrm>
            <a:off x="8168670" y="2010128"/>
            <a:ext cx="7104509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二乗和誤差で考えてみます。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方程式">
                <a:extLst>
                  <a:ext uri="{FF2B5EF4-FFF2-40B4-BE49-F238E27FC236}">
                    <a16:creationId xmlns:a16="http://schemas.microsoft.com/office/drawing/2014/main" id="{FC49D750-0BF5-C559-F7EF-328103B89347}"/>
                  </a:ext>
                </a:extLst>
              </p:cNvPr>
              <p:cNvSpPr txBox="1"/>
              <p:nvPr/>
            </p:nvSpPr>
            <p:spPr>
              <a:xfrm>
                <a:off x="555668" y="2115858"/>
                <a:ext cx="6431702" cy="13538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limUpp>
                        <m:limUp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4400"/>
              </a:p>
            </p:txBody>
          </p:sp>
        </mc:Choice>
        <mc:Fallback xmlns="">
          <p:sp>
            <p:nvSpPr>
              <p:cNvPr id="3" name="方程式">
                <a:extLst>
                  <a:ext uri="{FF2B5EF4-FFF2-40B4-BE49-F238E27FC236}">
                    <a16:creationId xmlns:a16="http://schemas.microsoft.com/office/drawing/2014/main" id="{FC49D750-0BF5-C559-F7EF-328103B89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68" y="2115858"/>
                <a:ext cx="6431702" cy="1353832"/>
              </a:xfrm>
              <a:prstGeom prst="rect">
                <a:avLst/>
              </a:prstGeom>
              <a:blipFill>
                <a:blip r:embed="rId5"/>
                <a:stretch>
                  <a:fillRect t="-926" b="-8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D80EF2AA-9DB7-8D6D-75BB-765A8E0E23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296"/>
            <a:ext cx="7753035" cy="6626141"/>
          </a:xfrm>
          <a:prstGeom prst="rect">
            <a:avLst/>
          </a:prstGeom>
        </p:spPr>
      </p:pic>
      <p:sp>
        <p:nvSpPr>
          <p:cNvPr id="11" name="推論でやったように、  はモデル内の全ての重みとバイアスで表せます">
            <a:extLst>
              <a:ext uri="{FF2B5EF4-FFF2-40B4-BE49-F238E27FC236}">
                <a16:creationId xmlns:a16="http://schemas.microsoft.com/office/drawing/2014/main" id="{757CBAA9-3187-2378-7213-E23EE90CFF14}"/>
              </a:ext>
            </a:extLst>
          </p:cNvPr>
          <p:cNvSpPr txBox="1"/>
          <p:nvPr/>
        </p:nvSpPr>
        <p:spPr>
          <a:xfrm>
            <a:off x="10151029" y="6381411"/>
            <a:ext cx="13348462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ja-JP" altLang="en-US" b="1"/>
              <a:t>学習は</a:t>
            </a:r>
            <a:r>
              <a:rPr lang="en-US" altLang="ja-JP" b="1"/>
              <a:t>w</a:t>
            </a:r>
            <a:r>
              <a:rPr lang="ja-JP" altLang="en-US" b="1"/>
              <a:t>と</a:t>
            </a:r>
            <a:r>
              <a:rPr lang="en-US" altLang="ja-JP" b="1"/>
              <a:t>b</a:t>
            </a:r>
            <a:r>
              <a:rPr lang="ja-JP" altLang="en-US" b="1"/>
              <a:t>を変化させて、</a:t>
            </a:r>
            <a:r>
              <a:rPr lang="en-US" altLang="ja-JP" b="1"/>
              <a:t>L</a:t>
            </a:r>
            <a:r>
              <a:rPr lang="ja-JP" altLang="en-US" b="1"/>
              <a:t>を小さくしたいと考える</a:t>
            </a:r>
            <a:endParaRPr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方程式">
                <a:extLst>
                  <a:ext uri="{FF2B5EF4-FFF2-40B4-BE49-F238E27FC236}">
                    <a16:creationId xmlns:a16="http://schemas.microsoft.com/office/drawing/2014/main" id="{500E7E3D-F68D-CAF4-FE2A-642874E1C098}"/>
                  </a:ext>
                </a:extLst>
              </p:cNvPr>
              <p:cNvSpPr txBox="1"/>
              <p:nvPr/>
            </p:nvSpPr>
            <p:spPr>
              <a:xfrm>
                <a:off x="13110426" y="7790310"/>
                <a:ext cx="6431702" cy="13538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limUpp>
                        <m:limUp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4400"/>
              </a:p>
            </p:txBody>
          </p:sp>
        </mc:Choice>
        <mc:Fallback xmlns="">
          <p:sp>
            <p:nvSpPr>
              <p:cNvPr id="16" name="方程式">
                <a:extLst>
                  <a:ext uri="{FF2B5EF4-FFF2-40B4-BE49-F238E27FC236}">
                    <a16:creationId xmlns:a16="http://schemas.microsoft.com/office/drawing/2014/main" id="{500E7E3D-F68D-CAF4-FE2A-642874E1C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0426" y="7790310"/>
                <a:ext cx="6431702" cy="1353832"/>
              </a:xfrm>
              <a:prstGeom prst="rect">
                <a:avLst/>
              </a:prstGeom>
              <a:blipFill>
                <a:blip r:embed="rId7"/>
                <a:stretch>
                  <a:fillRect t="-935" b="-934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方程式">
                <a:extLst>
                  <a:ext uri="{FF2B5EF4-FFF2-40B4-BE49-F238E27FC236}">
                    <a16:creationId xmlns:a16="http://schemas.microsoft.com/office/drawing/2014/main" id="{CFEEBEDA-9CAE-C91F-9F0A-270DD805F30D}"/>
                  </a:ext>
                </a:extLst>
              </p:cNvPr>
              <p:cNvSpPr txBox="1"/>
              <p:nvPr/>
            </p:nvSpPr>
            <p:spPr>
              <a:xfrm>
                <a:off x="11920510" y="9599366"/>
                <a:ext cx="6431702" cy="68422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400"/>
              </a:p>
            </p:txBody>
          </p:sp>
        </mc:Choice>
        <mc:Fallback xmlns="">
          <p:sp>
            <p:nvSpPr>
              <p:cNvPr id="17" name="方程式">
                <a:extLst>
                  <a:ext uri="{FF2B5EF4-FFF2-40B4-BE49-F238E27FC236}">
                    <a16:creationId xmlns:a16="http://schemas.microsoft.com/office/drawing/2014/main" id="{CFEEBEDA-9CAE-C91F-9F0A-270DD805F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0510" y="9599366"/>
                <a:ext cx="6431702" cy="684226"/>
              </a:xfrm>
              <a:prstGeom prst="rect">
                <a:avLst/>
              </a:prstGeom>
              <a:blipFill>
                <a:blip r:embed="rId8"/>
                <a:stretch>
                  <a:fillRect b="-351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推論でやったように、  はモデル内の全ての重みとバイアスで表せます">
            <a:extLst>
              <a:ext uri="{FF2B5EF4-FFF2-40B4-BE49-F238E27FC236}">
                <a16:creationId xmlns:a16="http://schemas.microsoft.com/office/drawing/2014/main" id="{97D390EB-00FF-950F-B222-510EE871798B}"/>
              </a:ext>
            </a:extLst>
          </p:cNvPr>
          <p:cNvSpPr txBox="1"/>
          <p:nvPr/>
        </p:nvSpPr>
        <p:spPr>
          <a:xfrm>
            <a:off x="11677981" y="10915547"/>
            <a:ext cx="13348462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altLang="ja-JP" b="1"/>
              <a:t>x</a:t>
            </a:r>
            <a:r>
              <a:rPr lang="ja-JP" altLang="en-US" b="1"/>
              <a:t>を固定していれば、</a:t>
            </a:r>
            <a:r>
              <a:rPr lang="en-US" altLang="ja-JP" b="1"/>
              <a:t>w</a:t>
            </a:r>
            <a:r>
              <a:rPr lang="ja-JP" altLang="en-US" b="1"/>
              <a:t>と</a:t>
            </a:r>
            <a:r>
              <a:rPr lang="en-US" altLang="ja-JP" b="1"/>
              <a:t>b</a:t>
            </a:r>
            <a:r>
              <a:rPr lang="ja-JP" altLang="en-US" b="1"/>
              <a:t>が変わると、</a:t>
            </a:r>
            <a:endParaRPr lang="en-US" altLang="ja-JP" b="1"/>
          </a:p>
          <a:p>
            <a:r>
              <a:rPr lang="en-US" altLang="ja-JP" b="1"/>
              <a:t>y</a:t>
            </a:r>
            <a:r>
              <a:rPr lang="ja-JP" altLang="en-US" b="1"/>
              <a:t>が変わって</a:t>
            </a:r>
            <a:r>
              <a:rPr lang="en-US" altLang="ja-JP" b="1"/>
              <a:t>L</a:t>
            </a:r>
            <a:r>
              <a:rPr lang="ja-JP" altLang="en-US" b="1"/>
              <a:t>が変わる</a:t>
            </a:r>
            <a:endParaRPr b="1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143" name="学習"/>
          <p:cNvSpPr txBox="1"/>
          <p:nvPr/>
        </p:nvSpPr>
        <p:spPr>
          <a:xfrm>
            <a:off x="11629822" y="330853"/>
            <a:ext cx="13335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学習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5" name="方程式"/>
              <p:cNvSpPr txBox="1"/>
              <p:nvPr/>
            </p:nvSpPr>
            <p:spPr>
              <a:xfrm>
                <a:off x="15204700" y="2414444"/>
                <a:ext cx="2628092" cy="92333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6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6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6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6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6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6000"/>
              </a:p>
            </p:txBody>
          </p:sp>
        </mc:Choice>
        <mc:Fallback xmlns="">
          <p:sp>
            <p:nvSpPr>
              <p:cNvPr id="114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4700" y="2414444"/>
                <a:ext cx="2628092" cy="923330"/>
              </a:xfrm>
              <a:prstGeom prst="rect">
                <a:avLst/>
              </a:prstGeom>
              <a:blipFill>
                <a:blip r:embed="rId2"/>
                <a:stretch>
                  <a:fillRect l="-4348" r="-8213" b="-3243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6" name="は、重みとバイアスの関数     になる"/>
          <p:cNvSpPr txBox="1"/>
          <p:nvPr/>
        </p:nvSpPr>
        <p:spPr>
          <a:xfrm>
            <a:off x="7663458" y="2558609"/>
            <a:ext cx="1182776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　　は、重みとバイアスの関数　　　　　になる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7" name="方程式"/>
              <p:cNvSpPr txBox="1"/>
              <p:nvPr/>
            </p:nvSpPr>
            <p:spPr>
              <a:xfrm>
                <a:off x="7972614" y="2417945"/>
                <a:ext cx="681019" cy="92333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sz="6000"/>
              </a:p>
            </p:txBody>
          </p:sp>
        </mc:Choice>
        <mc:Fallback xmlns="">
          <p:sp>
            <p:nvSpPr>
              <p:cNvPr id="114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614" y="2417945"/>
                <a:ext cx="681019" cy="923330"/>
              </a:xfrm>
              <a:prstGeom prst="rect">
                <a:avLst/>
              </a:prstGeom>
              <a:blipFill>
                <a:blip r:embed="rId3"/>
                <a:stretch>
                  <a:fillRect l="-18182" r="-16364" b="-540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方程式">
                <a:extLst>
                  <a:ext uri="{FF2B5EF4-FFF2-40B4-BE49-F238E27FC236}">
                    <a16:creationId xmlns:a16="http://schemas.microsoft.com/office/drawing/2014/main" id="{01D97F9A-B01B-92A4-19E5-7138FA94B33E}"/>
                  </a:ext>
                </a:extLst>
              </p:cNvPr>
              <p:cNvSpPr txBox="1"/>
              <p:nvPr/>
            </p:nvSpPr>
            <p:spPr>
              <a:xfrm>
                <a:off x="555668" y="2115858"/>
                <a:ext cx="6431702" cy="13538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limUpp>
                        <m:limUp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4400"/>
              </a:p>
            </p:txBody>
          </p:sp>
        </mc:Choice>
        <mc:Fallback xmlns="">
          <p:sp>
            <p:nvSpPr>
              <p:cNvPr id="3" name="方程式">
                <a:extLst>
                  <a:ext uri="{FF2B5EF4-FFF2-40B4-BE49-F238E27FC236}">
                    <a16:creationId xmlns:a16="http://schemas.microsoft.com/office/drawing/2014/main" id="{01D97F9A-B01B-92A4-19E5-7138FA94B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68" y="2115858"/>
                <a:ext cx="6431702" cy="1353832"/>
              </a:xfrm>
              <a:prstGeom prst="rect">
                <a:avLst/>
              </a:prstGeom>
              <a:blipFill>
                <a:blip r:embed="rId4"/>
                <a:stretch>
                  <a:fillRect t="-926" b="-8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方程式">
                <a:extLst>
                  <a:ext uri="{FF2B5EF4-FFF2-40B4-BE49-F238E27FC236}">
                    <a16:creationId xmlns:a16="http://schemas.microsoft.com/office/drawing/2014/main" id="{F1002F1B-CB80-4569-E312-BD6975AA38ED}"/>
                  </a:ext>
                </a:extLst>
              </p:cNvPr>
              <p:cNvSpPr txBox="1"/>
              <p:nvPr/>
            </p:nvSpPr>
            <p:spPr>
              <a:xfrm>
                <a:off x="13302895" y="3478457"/>
                <a:ext cx="6431702" cy="68422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400"/>
              </a:p>
            </p:txBody>
          </p:sp>
        </mc:Choice>
        <mc:Fallback xmlns="">
          <p:sp>
            <p:nvSpPr>
              <p:cNvPr id="4" name="方程式">
                <a:extLst>
                  <a:ext uri="{FF2B5EF4-FFF2-40B4-BE49-F238E27FC236}">
                    <a16:creationId xmlns:a16="http://schemas.microsoft.com/office/drawing/2014/main" id="{F1002F1B-CB80-4569-E312-BD6975AA3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2895" y="3478457"/>
                <a:ext cx="6431702" cy="684226"/>
              </a:xfrm>
              <a:prstGeom prst="rect">
                <a:avLst/>
              </a:prstGeom>
              <a:blipFill>
                <a:blip r:embed="rId5"/>
                <a:stretch>
                  <a:fillRect b="-351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143" name="学習"/>
          <p:cNvSpPr txBox="1"/>
          <p:nvPr/>
        </p:nvSpPr>
        <p:spPr>
          <a:xfrm>
            <a:off x="11629822" y="330853"/>
            <a:ext cx="13335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学習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5" name="方程式"/>
              <p:cNvSpPr txBox="1"/>
              <p:nvPr/>
            </p:nvSpPr>
            <p:spPr>
              <a:xfrm>
                <a:off x="15204700" y="2414444"/>
                <a:ext cx="2628092" cy="92333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6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6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6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6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6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6000"/>
              </a:p>
            </p:txBody>
          </p:sp>
        </mc:Choice>
        <mc:Fallback xmlns="">
          <p:sp>
            <p:nvSpPr>
              <p:cNvPr id="1145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4700" y="2414444"/>
                <a:ext cx="2628092" cy="923330"/>
              </a:xfrm>
              <a:prstGeom prst="rect">
                <a:avLst/>
              </a:prstGeom>
              <a:blipFill>
                <a:blip r:embed="rId2"/>
                <a:stretch>
                  <a:fillRect l="-4348" r="-8213" b="-3243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6" name="は、重みとバイアスの関数     になる"/>
          <p:cNvSpPr txBox="1"/>
          <p:nvPr/>
        </p:nvSpPr>
        <p:spPr>
          <a:xfrm>
            <a:off x="7663458" y="2558609"/>
            <a:ext cx="1182776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　　は、重みとバイアスの関数　　　　　になる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7" name="方程式"/>
              <p:cNvSpPr txBox="1"/>
              <p:nvPr/>
            </p:nvSpPr>
            <p:spPr>
              <a:xfrm>
                <a:off x="7972614" y="2417945"/>
                <a:ext cx="681019" cy="92333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sz="6000"/>
              </a:p>
            </p:txBody>
          </p:sp>
        </mc:Choice>
        <mc:Fallback xmlns="">
          <p:sp>
            <p:nvSpPr>
              <p:cNvPr id="1147" name="方程式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614" y="2417945"/>
                <a:ext cx="681019" cy="923330"/>
              </a:xfrm>
              <a:prstGeom prst="rect">
                <a:avLst/>
              </a:prstGeom>
              <a:blipFill>
                <a:blip r:embed="rId3"/>
                <a:stretch>
                  <a:fillRect l="-18182" r="-16364" b="-540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方程式">
                <a:extLst>
                  <a:ext uri="{FF2B5EF4-FFF2-40B4-BE49-F238E27FC236}">
                    <a16:creationId xmlns:a16="http://schemas.microsoft.com/office/drawing/2014/main" id="{01D97F9A-B01B-92A4-19E5-7138FA94B33E}"/>
                  </a:ext>
                </a:extLst>
              </p:cNvPr>
              <p:cNvSpPr txBox="1"/>
              <p:nvPr/>
            </p:nvSpPr>
            <p:spPr>
              <a:xfrm>
                <a:off x="555668" y="2115858"/>
                <a:ext cx="6431702" cy="13538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limUpp>
                        <m:limUp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4400"/>
              </a:p>
            </p:txBody>
          </p:sp>
        </mc:Choice>
        <mc:Fallback xmlns="">
          <p:sp>
            <p:nvSpPr>
              <p:cNvPr id="3" name="方程式">
                <a:extLst>
                  <a:ext uri="{FF2B5EF4-FFF2-40B4-BE49-F238E27FC236}">
                    <a16:creationId xmlns:a16="http://schemas.microsoft.com/office/drawing/2014/main" id="{01D97F9A-B01B-92A4-19E5-7138FA94B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68" y="2115858"/>
                <a:ext cx="6431702" cy="1353832"/>
              </a:xfrm>
              <a:prstGeom prst="rect">
                <a:avLst/>
              </a:prstGeom>
              <a:blipFill>
                <a:blip r:embed="rId4"/>
                <a:stretch>
                  <a:fillRect t="-926" b="-8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方程式">
                <a:extLst>
                  <a:ext uri="{FF2B5EF4-FFF2-40B4-BE49-F238E27FC236}">
                    <a16:creationId xmlns:a16="http://schemas.microsoft.com/office/drawing/2014/main" id="{F1002F1B-CB80-4569-E312-BD6975AA38ED}"/>
                  </a:ext>
                </a:extLst>
              </p:cNvPr>
              <p:cNvSpPr txBox="1"/>
              <p:nvPr/>
            </p:nvSpPr>
            <p:spPr>
              <a:xfrm>
                <a:off x="13302895" y="3478457"/>
                <a:ext cx="6431702" cy="68422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400"/>
              </a:p>
            </p:txBody>
          </p:sp>
        </mc:Choice>
        <mc:Fallback xmlns="">
          <p:sp>
            <p:nvSpPr>
              <p:cNvPr id="4" name="方程式">
                <a:extLst>
                  <a:ext uri="{FF2B5EF4-FFF2-40B4-BE49-F238E27FC236}">
                    <a16:creationId xmlns:a16="http://schemas.microsoft.com/office/drawing/2014/main" id="{F1002F1B-CB80-4569-E312-BD6975AA3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2895" y="3478457"/>
                <a:ext cx="6431702" cy="684226"/>
              </a:xfrm>
              <a:prstGeom prst="rect">
                <a:avLst/>
              </a:prstGeom>
              <a:blipFill>
                <a:blip r:embed="rId5"/>
                <a:stretch>
                  <a:fillRect b="-351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勾配降下法という手法を用います…">
            <a:extLst>
              <a:ext uri="{FF2B5EF4-FFF2-40B4-BE49-F238E27FC236}">
                <a16:creationId xmlns:a16="http://schemas.microsoft.com/office/drawing/2014/main" id="{D36E7D0E-8677-25E3-AF3D-370619C245FA}"/>
              </a:ext>
            </a:extLst>
          </p:cNvPr>
          <p:cNvSpPr txBox="1"/>
          <p:nvPr/>
        </p:nvSpPr>
        <p:spPr>
          <a:xfrm>
            <a:off x="5780790" y="6068040"/>
            <a:ext cx="12822420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solidFill>
                  <a:srgbClr val="FF0000"/>
                </a:solidFill>
              </a:rPr>
              <a:t>勾配降下法</a:t>
            </a:r>
            <a:r>
              <a:t>という手法を用います</a:t>
            </a:r>
          </a:p>
          <a:p>
            <a:pPr>
              <a:defRPr sz="42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(これまで出てきたAdamはこれを改良したものです)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">
                <a:extLst>
                  <a:ext uri="{FF2B5EF4-FFF2-40B4-BE49-F238E27FC236}">
                    <a16:creationId xmlns:a16="http://schemas.microsoft.com/office/drawing/2014/main" id="{77FFE42D-D312-8F15-B09A-DD6C398B7D91}"/>
                  </a:ext>
                </a:extLst>
              </p:cNvPr>
              <p:cNvSpPr txBox="1"/>
              <p:nvPr/>
            </p:nvSpPr>
            <p:spPr>
              <a:xfrm>
                <a:off x="4869611" y="9263657"/>
                <a:ext cx="1333501" cy="112306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>
                <a:lvl1pPr>
                  <a:defRPr sz="70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7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テキスト">
                <a:extLst>
                  <a:ext uri="{FF2B5EF4-FFF2-40B4-BE49-F238E27FC236}">
                    <a16:creationId xmlns:a16="http://schemas.microsoft.com/office/drawing/2014/main" id="{77FFE42D-D312-8F15-B09A-DD6C398B7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611" y="9263657"/>
                <a:ext cx="1333501" cy="1123064"/>
              </a:xfrm>
              <a:prstGeom prst="rect">
                <a:avLst/>
              </a:prstGeom>
              <a:blipFill>
                <a:blip r:embed="rId6"/>
                <a:stretch>
                  <a:fillRect l="-5660" b="-224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">
                <a:extLst>
                  <a:ext uri="{FF2B5EF4-FFF2-40B4-BE49-F238E27FC236}">
                    <a16:creationId xmlns:a16="http://schemas.microsoft.com/office/drawing/2014/main" id="{CC26997E-5EE3-7897-D48E-8748C2B40C47}"/>
                  </a:ext>
                </a:extLst>
              </p:cNvPr>
              <p:cNvSpPr txBox="1"/>
              <p:nvPr/>
            </p:nvSpPr>
            <p:spPr>
              <a:xfrm>
                <a:off x="6768362" y="8749734"/>
                <a:ext cx="4063548" cy="21509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70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ar-AE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7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テキスト">
                <a:extLst>
                  <a:ext uri="{FF2B5EF4-FFF2-40B4-BE49-F238E27FC236}">
                    <a16:creationId xmlns:a16="http://schemas.microsoft.com/office/drawing/2014/main" id="{CC26997E-5EE3-7897-D48E-8748C2B40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362" y="8749734"/>
                <a:ext cx="4063548" cy="2150910"/>
              </a:xfrm>
              <a:prstGeom prst="rect">
                <a:avLst/>
              </a:prstGeom>
              <a:blipFill>
                <a:blip r:embed="rId7"/>
                <a:stretch>
                  <a:fillRect l="-3427" b="-1169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←">
            <a:extLst>
              <a:ext uri="{FF2B5EF4-FFF2-40B4-BE49-F238E27FC236}">
                <a16:creationId xmlns:a16="http://schemas.microsoft.com/office/drawing/2014/main" id="{886385F6-E752-11DD-8916-868BE0008FEC}"/>
              </a:ext>
            </a:extLst>
          </p:cNvPr>
          <p:cNvSpPr txBox="1"/>
          <p:nvPr/>
        </p:nvSpPr>
        <p:spPr>
          <a:xfrm>
            <a:off x="6086173" y="9523563"/>
            <a:ext cx="876110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">
                <a:extLst>
                  <a:ext uri="{FF2B5EF4-FFF2-40B4-BE49-F238E27FC236}">
                    <a16:creationId xmlns:a16="http://schemas.microsoft.com/office/drawing/2014/main" id="{691852F3-1945-1EDB-A8C7-9F391FEFBF4C}"/>
                  </a:ext>
                </a:extLst>
              </p:cNvPr>
              <p:cNvSpPr txBox="1"/>
              <p:nvPr/>
            </p:nvSpPr>
            <p:spPr>
              <a:xfrm>
                <a:off x="12487087" y="9243210"/>
                <a:ext cx="558801" cy="116395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70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7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8" name="テキスト">
                <a:extLst>
                  <a:ext uri="{FF2B5EF4-FFF2-40B4-BE49-F238E27FC236}">
                    <a16:creationId xmlns:a16="http://schemas.microsoft.com/office/drawing/2014/main" id="{691852F3-1945-1EDB-A8C7-9F391FEFB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7087" y="9243210"/>
                <a:ext cx="558801" cy="1163957"/>
              </a:xfrm>
              <a:prstGeom prst="rect">
                <a:avLst/>
              </a:prstGeom>
              <a:blipFill>
                <a:blip r:embed="rId8"/>
                <a:stretch>
                  <a:fillRect l="-91111" r="-28889" b="-1182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">
                <a:extLst>
                  <a:ext uri="{FF2B5EF4-FFF2-40B4-BE49-F238E27FC236}">
                    <a16:creationId xmlns:a16="http://schemas.microsoft.com/office/drawing/2014/main" id="{EEC3C293-3EB5-2F78-28FC-04B3F2FE99A0}"/>
                  </a:ext>
                </a:extLst>
              </p:cNvPr>
              <p:cNvSpPr txBox="1"/>
              <p:nvPr/>
            </p:nvSpPr>
            <p:spPr>
              <a:xfrm>
                <a:off x="13937189" y="8752819"/>
                <a:ext cx="3691395" cy="21509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70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ar-AE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7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9" name="テキスト">
                <a:extLst>
                  <a:ext uri="{FF2B5EF4-FFF2-40B4-BE49-F238E27FC236}">
                    <a16:creationId xmlns:a16="http://schemas.microsoft.com/office/drawing/2014/main" id="{EEC3C293-3EB5-2F78-28FC-04B3F2FE9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7189" y="8752819"/>
                <a:ext cx="3691395" cy="2150910"/>
              </a:xfrm>
              <a:prstGeom prst="rect">
                <a:avLst/>
              </a:prstGeom>
              <a:blipFill>
                <a:blip r:embed="rId9"/>
                <a:stretch>
                  <a:fillRect l="-6849" b="-1176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←">
            <a:extLst>
              <a:ext uri="{FF2B5EF4-FFF2-40B4-BE49-F238E27FC236}">
                <a16:creationId xmlns:a16="http://schemas.microsoft.com/office/drawing/2014/main" id="{1938C7DC-C3ED-6CE8-9587-F33BA4807CC6}"/>
              </a:ext>
            </a:extLst>
          </p:cNvPr>
          <p:cNvSpPr txBox="1"/>
          <p:nvPr/>
        </p:nvSpPr>
        <p:spPr>
          <a:xfrm>
            <a:off x="13139285" y="9523563"/>
            <a:ext cx="876111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← </a:t>
            </a:r>
          </a:p>
        </p:txBody>
      </p:sp>
      <p:sp>
        <p:nvSpPr>
          <p:cNvPr id="11" name="勾配降下法は上のような式によって重みとバイアスを更新します">
            <a:extLst>
              <a:ext uri="{FF2B5EF4-FFF2-40B4-BE49-F238E27FC236}">
                <a16:creationId xmlns:a16="http://schemas.microsoft.com/office/drawing/2014/main" id="{A8591048-7736-07A7-F09F-E43AD726B127}"/>
              </a:ext>
            </a:extLst>
          </p:cNvPr>
          <p:cNvSpPr txBox="1"/>
          <p:nvPr/>
        </p:nvSpPr>
        <p:spPr>
          <a:xfrm>
            <a:off x="4798492" y="11966698"/>
            <a:ext cx="1554556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勾配降下法は上のような式によって重みとバイアスを更新します</a:t>
            </a:r>
          </a:p>
        </p:txBody>
      </p:sp>
    </p:spTree>
    <p:extLst>
      <p:ext uri="{BB962C8B-B14F-4D97-AF65-F5344CB8AC3E}">
        <p14:creationId xmlns:p14="http://schemas.microsoft.com/office/powerpoint/2010/main" val="175355298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169" name="学習"/>
          <p:cNvSpPr txBox="1"/>
          <p:nvPr/>
        </p:nvSpPr>
        <p:spPr>
          <a:xfrm>
            <a:off x="8859739" y="265825"/>
            <a:ext cx="687367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ちょっとだけ微分の復習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E102507-F725-48B4-6D71-E0FA4EFA331D}"/>
                  </a:ext>
                </a:extLst>
              </p:cNvPr>
              <p:cNvSpPr txBox="1"/>
              <p:nvPr/>
            </p:nvSpPr>
            <p:spPr>
              <a:xfrm>
                <a:off x="2302311" y="2148420"/>
                <a:ext cx="3304936" cy="1015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𝑦</m:t>
                      </m:r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 </m:t>
                      </m:r>
                      <m:sSup>
                        <m:sSupPr>
                          <m:ctrlP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sSupPr>
                        <m:e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ja-JP" altLang="en-US" sz="6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E102507-F725-48B4-6D71-E0FA4EFA3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311" y="2148420"/>
                <a:ext cx="3304936" cy="1015663"/>
              </a:xfrm>
              <a:prstGeom prst="rect">
                <a:avLst/>
              </a:prstGeom>
              <a:blipFill>
                <a:blip r:embed="rId2"/>
                <a:stretch>
                  <a:fillRect l="-3065" t="-4878" b="-37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勾配降下法という手法を用います…">
            <a:extLst>
              <a:ext uri="{FF2B5EF4-FFF2-40B4-BE49-F238E27FC236}">
                <a16:creationId xmlns:a16="http://schemas.microsoft.com/office/drawing/2014/main" id="{CBE64376-242C-8150-C656-09E2CBEFD1EB}"/>
              </a:ext>
            </a:extLst>
          </p:cNvPr>
          <p:cNvSpPr txBox="1"/>
          <p:nvPr/>
        </p:nvSpPr>
        <p:spPr>
          <a:xfrm>
            <a:off x="5920641" y="2230494"/>
            <a:ext cx="218008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/>
              <a:t>の微分</a:t>
            </a:r>
            <a:endParaRPr/>
          </a:p>
        </p:txBody>
      </p:sp>
      <p:sp>
        <p:nvSpPr>
          <p:cNvPr id="11" name="線">
            <a:extLst>
              <a:ext uri="{FF2B5EF4-FFF2-40B4-BE49-F238E27FC236}">
                <a16:creationId xmlns:a16="http://schemas.microsoft.com/office/drawing/2014/main" id="{42118DBC-71DA-9786-D9AD-4C683BC04FC4}"/>
              </a:ext>
            </a:extLst>
          </p:cNvPr>
          <p:cNvSpPr/>
          <p:nvPr/>
        </p:nvSpPr>
        <p:spPr>
          <a:xfrm>
            <a:off x="1883171" y="6328717"/>
            <a:ext cx="4196179" cy="4246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2" extrusionOk="0">
                <a:moveTo>
                  <a:pt x="0" y="0"/>
                </a:moveTo>
                <a:cubicBezTo>
                  <a:pt x="402" y="5317"/>
                  <a:pt x="1606" y="10298"/>
                  <a:pt x="3487" y="14954"/>
                </a:cubicBezTo>
                <a:cubicBezTo>
                  <a:pt x="4808" y="18225"/>
                  <a:pt x="7018" y="21600"/>
                  <a:pt x="10637" y="21458"/>
                </a:cubicBezTo>
                <a:cubicBezTo>
                  <a:pt x="14267" y="21315"/>
                  <a:pt x="16160" y="18124"/>
                  <a:pt x="17472" y="15154"/>
                </a:cubicBezTo>
                <a:cubicBezTo>
                  <a:pt x="19568" y="10413"/>
                  <a:pt x="20969" y="5406"/>
                  <a:pt x="21600" y="6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" name="線">
            <a:extLst>
              <a:ext uri="{FF2B5EF4-FFF2-40B4-BE49-F238E27FC236}">
                <a16:creationId xmlns:a16="http://schemas.microsoft.com/office/drawing/2014/main" id="{ED31518E-197B-8045-E5F7-242CA2DEA8B9}"/>
              </a:ext>
            </a:extLst>
          </p:cNvPr>
          <p:cNvSpPr/>
          <p:nvPr/>
        </p:nvSpPr>
        <p:spPr>
          <a:xfrm>
            <a:off x="1224951" y="10556715"/>
            <a:ext cx="5678770" cy="3659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" name="線">
            <a:extLst>
              <a:ext uri="{FF2B5EF4-FFF2-40B4-BE49-F238E27FC236}">
                <a16:creationId xmlns:a16="http://schemas.microsoft.com/office/drawing/2014/main" id="{73F1A0D3-58C7-549C-4688-C0BC7954CAEC}"/>
              </a:ext>
            </a:extLst>
          </p:cNvPr>
          <p:cNvSpPr/>
          <p:nvPr/>
        </p:nvSpPr>
        <p:spPr>
          <a:xfrm flipH="1" flipV="1">
            <a:off x="3931920" y="6213141"/>
            <a:ext cx="22859" cy="52229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">
                <a:extLst>
                  <a:ext uri="{FF2B5EF4-FFF2-40B4-BE49-F238E27FC236}">
                    <a16:creationId xmlns:a16="http://schemas.microsoft.com/office/drawing/2014/main" id="{88A5ADB0-F48F-EFA8-17AF-52239C222153}"/>
                  </a:ext>
                </a:extLst>
              </p:cNvPr>
              <p:cNvSpPr txBox="1"/>
              <p:nvPr/>
            </p:nvSpPr>
            <p:spPr>
              <a:xfrm>
                <a:off x="3791665" y="5271765"/>
                <a:ext cx="545341" cy="68736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8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" name="テキスト">
                <a:extLst>
                  <a:ext uri="{FF2B5EF4-FFF2-40B4-BE49-F238E27FC236}">
                    <a16:creationId xmlns:a16="http://schemas.microsoft.com/office/drawing/2014/main" id="{88A5ADB0-F48F-EFA8-17AF-52239C222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665" y="5271765"/>
                <a:ext cx="545341" cy="687368"/>
              </a:xfrm>
              <a:prstGeom prst="rect">
                <a:avLst/>
              </a:prstGeom>
              <a:blipFill>
                <a:blip r:embed="rId8"/>
                <a:stretch>
                  <a:fillRect l="-20455" b="-1272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">
                <a:extLst>
                  <a:ext uri="{FF2B5EF4-FFF2-40B4-BE49-F238E27FC236}">
                    <a16:creationId xmlns:a16="http://schemas.microsoft.com/office/drawing/2014/main" id="{7C32ED03-7EB6-E11C-FA1E-297DB1C2D67D}"/>
                  </a:ext>
                </a:extLst>
              </p:cNvPr>
              <p:cNvSpPr txBox="1"/>
              <p:nvPr/>
            </p:nvSpPr>
            <p:spPr>
              <a:xfrm>
                <a:off x="5332580" y="5293963"/>
                <a:ext cx="2248821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ja-JP" b="0"/>
              </a:p>
            </p:txBody>
          </p:sp>
        </mc:Choice>
        <mc:Fallback xmlns="">
          <p:sp>
            <p:nvSpPr>
              <p:cNvPr id="15" name="テキスト">
                <a:extLst>
                  <a:ext uri="{FF2B5EF4-FFF2-40B4-BE49-F238E27FC236}">
                    <a16:creationId xmlns:a16="http://schemas.microsoft.com/office/drawing/2014/main" id="{7C32ED03-7EB6-E11C-FA1E-297DB1C2D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580" y="5293963"/>
                <a:ext cx="2248821" cy="718145"/>
              </a:xfrm>
              <a:prstGeom prst="rect">
                <a:avLst/>
              </a:prstGeom>
              <a:blipFill>
                <a:blip r:embed="rId9"/>
                <a:stretch>
                  <a:fillRect l="-5618" b="-2241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">
                <a:extLst>
                  <a:ext uri="{FF2B5EF4-FFF2-40B4-BE49-F238E27FC236}">
                    <a16:creationId xmlns:a16="http://schemas.microsoft.com/office/drawing/2014/main" id="{AAE16D27-117C-A276-96F0-E6B10A31E89B}"/>
                  </a:ext>
                </a:extLst>
              </p:cNvPr>
              <p:cNvSpPr txBox="1"/>
              <p:nvPr/>
            </p:nvSpPr>
            <p:spPr>
              <a:xfrm>
                <a:off x="7052930" y="9853959"/>
                <a:ext cx="562141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" name="テキスト">
                <a:extLst>
                  <a:ext uri="{FF2B5EF4-FFF2-40B4-BE49-F238E27FC236}">
                    <a16:creationId xmlns:a16="http://schemas.microsoft.com/office/drawing/2014/main" id="{AAE16D27-117C-A276-96F0-E6B10A31E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930" y="9853959"/>
                <a:ext cx="562141" cy="718145"/>
              </a:xfrm>
              <a:prstGeom prst="rect">
                <a:avLst/>
              </a:prstGeom>
              <a:blipFill>
                <a:blip r:embed="rId10"/>
                <a:stretch>
                  <a:fillRect l="-133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勾配降下法という手法を用います…">
            <a:extLst>
              <a:ext uri="{FF2B5EF4-FFF2-40B4-BE49-F238E27FC236}">
                <a16:creationId xmlns:a16="http://schemas.microsoft.com/office/drawing/2014/main" id="{EDCB273B-27C7-074D-46CC-6392B66A8820}"/>
              </a:ext>
            </a:extLst>
          </p:cNvPr>
          <p:cNvSpPr txBox="1"/>
          <p:nvPr/>
        </p:nvSpPr>
        <p:spPr>
          <a:xfrm>
            <a:off x="10487588" y="2103595"/>
            <a:ext cx="1049165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en-US" sz="4400"/>
              <a:t>x</a:t>
            </a:r>
            <a:r>
              <a:rPr lang="ja-JP" altLang="en-US" sz="4400"/>
              <a:t>が少しだけ動いた時の</a:t>
            </a:r>
            <a:r>
              <a:rPr lang="en-US" altLang="ja-JP" sz="4400"/>
              <a:t>y</a:t>
            </a:r>
            <a:r>
              <a:rPr lang="ja-JP" altLang="en-US" sz="4400"/>
              <a:t>の変化量</a:t>
            </a:r>
            <a:r>
              <a:rPr lang="en-US" altLang="ja-JP" sz="4400"/>
              <a:t> = </a:t>
            </a:r>
            <a:r>
              <a:rPr lang="ja-JP" altLang="en-US" sz="4400"/>
              <a:t>傾き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244738018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169" name="学習"/>
          <p:cNvSpPr txBox="1"/>
          <p:nvPr/>
        </p:nvSpPr>
        <p:spPr>
          <a:xfrm>
            <a:off x="8859739" y="265825"/>
            <a:ext cx="687367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ちょっとだけ微分の復習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E102507-F725-48B4-6D71-E0FA4EFA331D}"/>
                  </a:ext>
                </a:extLst>
              </p:cNvPr>
              <p:cNvSpPr txBox="1"/>
              <p:nvPr/>
            </p:nvSpPr>
            <p:spPr>
              <a:xfrm>
                <a:off x="2302311" y="2148420"/>
                <a:ext cx="3304936" cy="1015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𝑦</m:t>
                      </m:r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 </m:t>
                      </m:r>
                      <m:sSup>
                        <m:sSupPr>
                          <m:ctrlP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sSupPr>
                        <m:e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ja-JP" altLang="en-US" sz="6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E102507-F725-48B4-6D71-E0FA4EFA3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311" y="2148420"/>
                <a:ext cx="3304936" cy="1015663"/>
              </a:xfrm>
              <a:prstGeom prst="rect">
                <a:avLst/>
              </a:prstGeom>
              <a:blipFill>
                <a:blip r:embed="rId2"/>
                <a:stretch>
                  <a:fillRect l="-3065" t="-4878" b="-37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勾配降下法という手法を用います…">
            <a:extLst>
              <a:ext uri="{FF2B5EF4-FFF2-40B4-BE49-F238E27FC236}">
                <a16:creationId xmlns:a16="http://schemas.microsoft.com/office/drawing/2014/main" id="{CBE64376-242C-8150-C656-09E2CBEFD1EB}"/>
              </a:ext>
            </a:extLst>
          </p:cNvPr>
          <p:cNvSpPr txBox="1"/>
          <p:nvPr/>
        </p:nvSpPr>
        <p:spPr>
          <a:xfrm>
            <a:off x="5920641" y="2230494"/>
            <a:ext cx="218008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/>
              <a:t>の微分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93B6D64-31C5-A7D2-53D1-6FD2149EA4C2}"/>
                  </a:ext>
                </a:extLst>
              </p:cNvPr>
              <p:cNvSpPr txBox="1"/>
              <p:nvPr/>
            </p:nvSpPr>
            <p:spPr>
              <a:xfrm>
                <a:off x="10027945" y="4533101"/>
                <a:ext cx="2164054" cy="7386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800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sz="4800" b="0" i="1">
                          <a:latin typeface="Cambria Math" panose="02040503050406030204" pitchFamily="18" charset="0"/>
                        </a:rPr>
                        <m:t>′=2</m:t>
                      </m:r>
                      <m:r>
                        <a:rPr lang="en-US" altLang="ja-JP" sz="48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0" lang="ja-JP" altLang="en-US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93B6D64-31C5-A7D2-53D1-6FD2149E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945" y="4533101"/>
                <a:ext cx="2164054" cy="738664"/>
              </a:xfrm>
              <a:prstGeom prst="rect">
                <a:avLst/>
              </a:prstGeom>
              <a:blipFill>
                <a:blip r:embed="rId3"/>
                <a:stretch>
                  <a:fillRect l="-13372" t="-5085" b="-355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1954DEF-F4BC-F72C-5035-C11252E2C270}"/>
                  </a:ext>
                </a:extLst>
              </p:cNvPr>
              <p:cNvSpPr txBox="1"/>
              <p:nvPr/>
            </p:nvSpPr>
            <p:spPr>
              <a:xfrm>
                <a:off x="9727520" y="5916420"/>
                <a:ext cx="2617244" cy="12856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fPr>
                        <m:num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𝑑𝑦</m:t>
                          </m:r>
                        </m:num>
                        <m:den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𝑑𝑥</m:t>
                          </m:r>
                        </m:den>
                      </m:f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=2</m:t>
                      </m:r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𝑥</m:t>
                      </m:r>
                    </m:oMath>
                  </m:oMathPara>
                </a14:m>
                <a:endParaRPr kumimoji="0" lang="ja-JP" altLang="en-US" sz="4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1954DEF-F4BC-F72C-5035-C11252E2C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7520" y="5916420"/>
                <a:ext cx="2617244" cy="1285608"/>
              </a:xfrm>
              <a:prstGeom prst="rect">
                <a:avLst/>
              </a:prstGeom>
              <a:blipFill>
                <a:blip r:embed="rId4"/>
                <a:stretch>
                  <a:fillRect l="-1932" t="-3960" b="-1485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C6578B8-6834-AB67-128E-A93D3C467C22}"/>
                  </a:ext>
                </a:extLst>
              </p:cNvPr>
              <p:cNvSpPr txBox="1"/>
              <p:nvPr/>
            </p:nvSpPr>
            <p:spPr>
              <a:xfrm>
                <a:off x="13868363" y="5294757"/>
                <a:ext cx="2531078" cy="1292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800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sz="4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48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4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4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ja-JP" sz="4800" b="0" i="0"/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sym typeface="ヒラギノ角ゴ ProN W6"/>
                  </a:rPr>
                  <a:t>とすれば</a:t>
                </a: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C6578B8-6834-AB67-128E-A93D3C467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363" y="5294757"/>
                <a:ext cx="2531078" cy="1292662"/>
              </a:xfrm>
              <a:prstGeom prst="rect">
                <a:avLst/>
              </a:prstGeom>
              <a:blipFill>
                <a:blip r:embed="rId5"/>
                <a:stretch>
                  <a:fillRect l="-8000" b="-2058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9632379D-152C-C286-0F34-59E073A77024}"/>
                  </a:ext>
                </a:extLst>
              </p:cNvPr>
              <p:cNvSpPr txBox="1"/>
              <p:nvPr/>
            </p:nvSpPr>
            <p:spPr>
              <a:xfrm>
                <a:off x="17935945" y="3704183"/>
                <a:ext cx="3030701" cy="7386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800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altLang="ja-JP" sz="4800" b="0" i="1">
                          <a:latin typeface="Cambria Math" panose="02040503050406030204" pitchFamily="18" charset="0"/>
                        </a:rPr>
                        <m:t> ′(</m:t>
                      </m:r>
                      <m:r>
                        <a:rPr lang="en-US" altLang="ja-JP" sz="48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4800" b="0" i="1">
                          <a:latin typeface="Cambria Math" panose="02040503050406030204" pitchFamily="18" charset="0"/>
                        </a:rPr>
                        <m:t>)=2</m:t>
                      </m:r>
                      <m:r>
                        <a:rPr lang="en-US" altLang="ja-JP" sz="48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0" lang="ja-JP" altLang="en-US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9632379D-152C-C286-0F34-59E073A77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5945" y="3704183"/>
                <a:ext cx="3030701" cy="738664"/>
              </a:xfrm>
              <a:prstGeom prst="rect">
                <a:avLst/>
              </a:prstGeom>
              <a:blipFill>
                <a:blip r:embed="rId6"/>
                <a:stretch>
                  <a:fillRect l="-6695" t="-5085" b="-389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2982C27-FF90-3D10-9952-94685F4A8DCB}"/>
                  </a:ext>
                </a:extLst>
              </p:cNvPr>
              <p:cNvSpPr txBox="1"/>
              <p:nvPr/>
            </p:nvSpPr>
            <p:spPr>
              <a:xfrm>
                <a:off x="18035703" y="5407128"/>
                <a:ext cx="3304935" cy="1289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fPr>
                        <m:num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𝑑𝑓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(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𝑥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)</m:t>
                          </m:r>
                        </m:num>
                        <m:den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𝑑𝑥</m:t>
                          </m:r>
                        </m:den>
                      </m:f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=2</m:t>
                      </m:r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𝑥</m:t>
                      </m:r>
                    </m:oMath>
                  </m:oMathPara>
                </a14:m>
                <a:endParaRPr kumimoji="0" lang="ja-JP" altLang="en-US" sz="4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2982C27-FF90-3D10-9952-94685F4A8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5703" y="5407128"/>
                <a:ext cx="3304935" cy="1289712"/>
              </a:xfrm>
              <a:prstGeom prst="rect">
                <a:avLst/>
              </a:prstGeom>
              <a:blipFill>
                <a:blip r:embed="rId7"/>
                <a:stretch>
                  <a:fillRect l="-3065" t="-2913" b="-14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線">
            <a:extLst>
              <a:ext uri="{FF2B5EF4-FFF2-40B4-BE49-F238E27FC236}">
                <a16:creationId xmlns:a16="http://schemas.microsoft.com/office/drawing/2014/main" id="{42118DBC-71DA-9786-D9AD-4C683BC04FC4}"/>
              </a:ext>
            </a:extLst>
          </p:cNvPr>
          <p:cNvSpPr/>
          <p:nvPr/>
        </p:nvSpPr>
        <p:spPr>
          <a:xfrm>
            <a:off x="1883171" y="6328717"/>
            <a:ext cx="4196179" cy="4246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2" extrusionOk="0">
                <a:moveTo>
                  <a:pt x="0" y="0"/>
                </a:moveTo>
                <a:cubicBezTo>
                  <a:pt x="402" y="5317"/>
                  <a:pt x="1606" y="10298"/>
                  <a:pt x="3487" y="14954"/>
                </a:cubicBezTo>
                <a:cubicBezTo>
                  <a:pt x="4808" y="18225"/>
                  <a:pt x="7018" y="21600"/>
                  <a:pt x="10637" y="21458"/>
                </a:cubicBezTo>
                <a:cubicBezTo>
                  <a:pt x="14267" y="21315"/>
                  <a:pt x="16160" y="18124"/>
                  <a:pt x="17472" y="15154"/>
                </a:cubicBezTo>
                <a:cubicBezTo>
                  <a:pt x="19568" y="10413"/>
                  <a:pt x="20969" y="5406"/>
                  <a:pt x="21600" y="6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" name="線">
            <a:extLst>
              <a:ext uri="{FF2B5EF4-FFF2-40B4-BE49-F238E27FC236}">
                <a16:creationId xmlns:a16="http://schemas.microsoft.com/office/drawing/2014/main" id="{ED31518E-197B-8045-E5F7-242CA2DEA8B9}"/>
              </a:ext>
            </a:extLst>
          </p:cNvPr>
          <p:cNvSpPr/>
          <p:nvPr/>
        </p:nvSpPr>
        <p:spPr>
          <a:xfrm>
            <a:off x="1224951" y="10556715"/>
            <a:ext cx="5678770" cy="3659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" name="線">
            <a:extLst>
              <a:ext uri="{FF2B5EF4-FFF2-40B4-BE49-F238E27FC236}">
                <a16:creationId xmlns:a16="http://schemas.microsoft.com/office/drawing/2014/main" id="{73F1A0D3-58C7-549C-4688-C0BC7954CAEC}"/>
              </a:ext>
            </a:extLst>
          </p:cNvPr>
          <p:cNvSpPr/>
          <p:nvPr/>
        </p:nvSpPr>
        <p:spPr>
          <a:xfrm flipH="1" flipV="1">
            <a:off x="3931920" y="6213141"/>
            <a:ext cx="22859" cy="52229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">
                <a:extLst>
                  <a:ext uri="{FF2B5EF4-FFF2-40B4-BE49-F238E27FC236}">
                    <a16:creationId xmlns:a16="http://schemas.microsoft.com/office/drawing/2014/main" id="{88A5ADB0-F48F-EFA8-17AF-52239C222153}"/>
                  </a:ext>
                </a:extLst>
              </p:cNvPr>
              <p:cNvSpPr txBox="1"/>
              <p:nvPr/>
            </p:nvSpPr>
            <p:spPr>
              <a:xfrm>
                <a:off x="3791665" y="5271765"/>
                <a:ext cx="545341" cy="68736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8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" name="テキスト">
                <a:extLst>
                  <a:ext uri="{FF2B5EF4-FFF2-40B4-BE49-F238E27FC236}">
                    <a16:creationId xmlns:a16="http://schemas.microsoft.com/office/drawing/2014/main" id="{88A5ADB0-F48F-EFA8-17AF-52239C222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665" y="5271765"/>
                <a:ext cx="545341" cy="687368"/>
              </a:xfrm>
              <a:prstGeom prst="rect">
                <a:avLst/>
              </a:prstGeom>
              <a:blipFill>
                <a:blip r:embed="rId8"/>
                <a:stretch>
                  <a:fillRect l="-20455" b="-1272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">
                <a:extLst>
                  <a:ext uri="{FF2B5EF4-FFF2-40B4-BE49-F238E27FC236}">
                    <a16:creationId xmlns:a16="http://schemas.microsoft.com/office/drawing/2014/main" id="{7C32ED03-7EB6-E11C-FA1E-297DB1C2D67D}"/>
                  </a:ext>
                </a:extLst>
              </p:cNvPr>
              <p:cNvSpPr txBox="1"/>
              <p:nvPr/>
            </p:nvSpPr>
            <p:spPr>
              <a:xfrm>
                <a:off x="5332580" y="5293963"/>
                <a:ext cx="2248821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ja-JP" b="0"/>
              </a:p>
            </p:txBody>
          </p:sp>
        </mc:Choice>
        <mc:Fallback xmlns="">
          <p:sp>
            <p:nvSpPr>
              <p:cNvPr id="15" name="テキスト">
                <a:extLst>
                  <a:ext uri="{FF2B5EF4-FFF2-40B4-BE49-F238E27FC236}">
                    <a16:creationId xmlns:a16="http://schemas.microsoft.com/office/drawing/2014/main" id="{7C32ED03-7EB6-E11C-FA1E-297DB1C2D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580" y="5293963"/>
                <a:ext cx="2248821" cy="718145"/>
              </a:xfrm>
              <a:prstGeom prst="rect">
                <a:avLst/>
              </a:prstGeom>
              <a:blipFill>
                <a:blip r:embed="rId9"/>
                <a:stretch>
                  <a:fillRect l="-5618" b="-2241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">
                <a:extLst>
                  <a:ext uri="{FF2B5EF4-FFF2-40B4-BE49-F238E27FC236}">
                    <a16:creationId xmlns:a16="http://schemas.microsoft.com/office/drawing/2014/main" id="{AAE16D27-117C-A276-96F0-E6B10A31E89B}"/>
                  </a:ext>
                </a:extLst>
              </p:cNvPr>
              <p:cNvSpPr txBox="1"/>
              <p:nvPr/>
            </p:nvSpPr>
            <p:spPr>
              <a:xfrm>
                <a:off x="7052930" y="9853959"/>
                <a:ext cx="562141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" name="テキスト">
                <a:extLst>
                  <a:ext uri="{FF2B5EF4-FFF2-40B4-BE49-F238E27FC236}">
                    <a16:creationId xmlns:a16="http://schemas.microsoft.com/office/drawing/2014/main" id="{AAE16D27-117C-A276-96F0-E6B10A31E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930" y="9853959"/>
                <a:ext cx="562141" cy="718145"/>
              </a:xfrm>
              <a:prstGeom prst="rect">
                <a:avLst/>
              </a:prstGeom>
              <a:blipFill>
                <a:blip r:embed="rId10"/>
                <a:stretch>
                  <a:fillRect l="-133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ECCCF84-89B7-8F06-91C8-43A228B0572C}"/>
                  </a:ext>
                </a:extLst>
              </p:cNvPr>
              <p:cNvSpPr txBox="1"/>
              <p:nvPr/>
            </p:nvSpPr>
            <p:spPr>
              <a:xfrm>
                <a:off x="18035703" y="7202028"/>
                <a:ext cx="3304935" cy="1289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fPr>
                        <m:num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𝑑</m:t>
                          </m:r>
                        </m:num>
                        <m:den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𝑑𝑥</m:t>
                          </m:r>
                        </m:den>
                      </m:f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𝑓</m:t>
                      </m:r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(</m:t>
                      </m:r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𝑥</m:t>
                      </m:r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)=2</m:t>
                      </m:r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𝑥</m:t>
                      </m:r>
                    </m:oMath>
                  </m:oMathPara>
                </a14:m>
                <a:endParaRPr kumimoji="0" lang="ja-JP" altLang="en-US" sz="4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ECCCF84-89B7-8F06-91C8-43A228B05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5703" y="7202028"/>
                <a:ext cx="3304935" cy="1289712"/>
              </a:xfrm>
              <a:prstGeom prst="rect">
                <a:avLst/>
              </a:prstGeom>
              <a:blipFill>
                <a:blip r:embed="rId11"/>
                <a:stretch>
                  <a:fillRect l="-6897" r="-766" b="-14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勾配降下法という手法を用います…">
            <a:extLst>
              <a:ext uri="{FF2B5EF4-FFF2-40B4-BE49-F238E27FC236}">
                <a16:creationId xmlns:a16="http://schemas.microsoft.com/office/drawing/2014/main" id="{102FA770-0F46-B367-6035-9B1CED6BD573}"/>
              </a:ext>
            </a:extLst>
          </p:cNvPr>
          <p:cNvSpPr txBox="1"/>
          <p:nvPr/>
        </p:nvSpPr>
        <p:spPr>
          <a:xfrm>
            <a:off x="14560313" y="10133435"/>
            <a:ext cx="10265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1" name="勾配降下法という手法を用います…">
            <a:extLst>
              <a:ext uri="{FF2B5EF4-FFF2-40B4-BE49-F238E27FC236}">
                <a16:creationId xmlns:a16="http://schemas.microsoft.com/office/drawing/2014/main" id="{EDCB273B-27C7-074D-46CC-6392B66A8820}"/>
              </a:ext>
            </a:extLst>
          </p:cNvPr>
          <p:cNvSpPr txBox="1"/>
          <p:nvPr/>
        </p:nvSpPr>
        <p:spPr>
          <a:xfrm>
            <a:off x="10487588" y="2103595"/>
            <a:ext cx="1049165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en-US" sz="4400"/>
              <a:t>x</a:t>
            </a:r>
            <a:r>
              <a:rPr lang="ja-JP" altLang="en-US" sz="4400"/>
              <a:t>が少しだけ動いた時の</a:t>
            </a:r>
            <a:r>
              <a:rPr lang="en-US" altLang="ja-JP" sz="4400"/>
              <a:t>y</a:t>
            </a:r>
            <a:r>
              <a:rPr lang="ja-JP" altLang="en-US" sz="4400"/>
              <a:t>の変化量</a:t>
            </a:r>
            <a:r>
              <a:rPr lang="en-US" altLang="ja-JP" sz="4400"/>
              <a:t> = </a:t>
            </a:r>
            <a:r>
              <a:rPr lang="ja-JP" altLang="en-US" sz="4400"/>
              <a:t>傾き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186675055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169" name="学習"/>
          <p:cNvSpPr txBox="1"/>
          <p:nvPr/>
        </p:nvSpPr>
        <p:spPr>
          <a:xfrm>
            <a:off x="8859739" y="265825"/>
            <a:ext cx="687367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ちょっとだけ微分の復習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E102507-F725-48B4-6D71-E0FA4EFA331D}"/>
                  </a:ext>
                </a:extLst>
              </p:cNvPr>
              <p:cNvSpPr txBox="1"/>
              <p:nvPr/>
            </p:nvSpPr>
            <p:spPr>
              <a:xfrm>
                <a:off x="2302311" y="2148420"/>
                <a:ext cx="3304936" cy="1015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𝑦</m:t>
                      </m:r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 </m:t>
                      </m:r>
                      <m:sSup>
                        <m:sSupPr>
                          <m:ctrlP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sSupPr>
                        <m:e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ja-JP" altLang="en-US" sz="6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E102507-F725-48B4-6D71-E0FA4EFA3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311" y="2148420"/>
                <a:ext cx="3304936" cy="1015663"/>
              </a:xfrm>
              <a:prstGeom prst="rect">
                <a:avLst/>
              </a:prstGeom>
              <a:blipFill>
                <a:blip r:embed="rId2"/>
                <a:stretch>
                  <a:fillRect l="-3065" t="-4878" b="-37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勾配降下法という手法を用います…">
            <a:extLst>
              <a:ext uri="{FF2B5EF4-FFF2-40B4-BE49-F238E27FC236}">
                <a16:creationId xmlns:a16="http://schemas.microsoft.com/office/drawing/2014/main" id="{CBE64376-242C-8150-C656-09E2CBEFD1EB}"/>
              </a:ext>
            </a:extLst>
          </p:cNvPr>
          <p:cNvSpPr txBox="1"/>
          <p:nvPr/>
        </p:nvSpPr>
        <p:spPr>
          <a:xfrm>
            <a:off x="5920641" y="2230494"/>
            <a:ext cx="218008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/>
              <a:t>の微分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93B6D64-31C5-A7D2-53D1-6FD2149EA4C2}"/>
                  </a:ext>
                </a:extLst>
              </p:cNvPr>
              <p:cNvSpPr txBox="1"/>
              <p:nvPr/>
            </p:nvSpPr>
            <p:spPr>
              <a:xfrm>
                <a:off x="10027945" y="4533101"/>
                <a:ext cx="2164054" cy="7386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800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sz="4800" b="0" i="1">
                          <a:latin typeface="Cambria Math" panose="02040503050406030204" pitchFamily="18" charset="0"/>
                        </a:rPr>
                        <m:t>′=2</m:t>
                      </m:r>
                      <m:r>
                        <a:rPr lang="en-US" altLang="ja-JP" sz="48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0" lang="ja-JP" altLang="en-US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93B6D64-31C5-A7D2-53D1-6FD2149E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945" y="4533101"/>
                <a:ext cx="2164054" cy="738664"/>
              </a:xfrm>
              <a:prstGeom prst="rect">
                <a:avLst/>
              </a:prstGeom>
              <a:blipFill>
                <a:blip r:embed="rId3"/>
                <a:stretch>
                  <a:fillRect l="-13372" t="-5085" b="-355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1954DEF-F4BC-F72C-5035-C11252E2C270}"/>
                  </a:ext>
                </a:extLst>
              </p:cNvPr>
              <p:cNvSpPr txBox="1"/>
              <p:nvPr/>
            </p:nvSpPr>
            <p:spPr>
              <a:xfrm>
                <a:off x="9727520" y="5916420"/>
                <a:ext cx="2617244" cy="12856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fPr>
                        <m:num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𝑑𝑦</m:t>
                          </m:r>
                        </m:num>
                        <m:den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𝑑𝑥</m:t>
                          </m:r>
                        </m:den>
                      </m:f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=2</m:t>
                      </m:r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𝑥</m:t>
                      </m:r>
                    </m:oMath>
                  </m:oMathPara>
                </a14:m>
                <a:endParaRPr kumimoji="0" lang="ja-JP" altLang="en-US" sz="4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1954DEF-F4BC-F72C-5035-C11252E2C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7520" y="5916420"/>
                <a:ext cx="2617244" cy="1285608"/>
              </a:xfrm>
              <a:prstGeom prst="rect">
                <a:avLst/>
              </a:prstGeom>
              <a:blipFill>
                <a:blip r:embed="rId4"/>
                <a:stretch>
                  <a:fillRect l="-1932" t="-3960" b="-1485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C6578B8-6834-AB67-128E-A93D3C467C22}"/>
                  </a:ext>
                </a:extLst>
              </p:cNvPr>
              <p:cNvSpPr txBox="1"/>
              <p:nvPr/>
            </p:nvSpPr>
            <p:spPr>
              <a:xfrm>
                <a:off x="13868363" y="5294757"/>
                <a:ext cx="2531078" cy="1292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800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sz="4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48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4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4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ja-JP" sz="4800" b="0" i="0"/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sym typeface="ヒラギノ角ゴ ProN W6"/>
                  </a:rPr>
                  <a:t>とすれば</a:t>
                </a: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C6578B8-6834-AB67-128E-A93D3C467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363" y="5294757"/>
                <a:ext cx="2531078" cy="1292662"/>
              </a:xfrm>
              <a:prstGeom prst="rect">
                <a:avLst/>
              </a:prstGeom>
              <a:blipFill>
                <a:blip r:embed="rId5"/>
                <a:stretch>
                  <a:fillRect l="-8000" b="-2058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9632379D-152C-C286-0F34-59E073A77024}"/>
                  </a:ext>
                </a:extLst>
              </p:cNvPr>
              <p:cNvSpPr txBox="1"/>
              <p:nvPr/>
            </p:nvSpPr>
            <p:spPr>
              <a:xfrm>
                <a:off x="17935945" y="3704183"/>
                <a:ext cx="3030701" cy="7386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800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altLang="ja-JP" sz="4800" b="0" i="1">
                          <a:latin typeface="Cambria Math" panose="02040503050406030204" pitchFamily="18" charset="0"/>
                        </a:rPr>
                        <m:t> ′(</m:t>
                      </m:r>
                      <m:r>
                        <a:rPr lang="en-US" altLang="ja-JP" sz="48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4800" b="0" i="1">
                          <a:latin typeface="Cambria Math" panose="02040503050406030204" pitchFamily="18" charset="0"/>
                        </a:rPr>
                        <m:t>)=2</m:t>
                      </m:r>
                      <m:r>
                        <a:rPr lang="en-US" altLang="ja-JP" sz="48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0" lang="ja-JP" altLang="en-US" sz="4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9632379D-152C-C286-0F34-59E073A77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5945" y="3704183"/>
                <a:ext cx="3030701" cy="738664"/>
              </a:xfrm>
              <a:prstGeom prst="rect">
                <a:avLst/>
              </a:prstGeom>
              <a:blipFill>
                <a:blip r:embed="rId6"/>
                <a:stretch>
                  <a:fillRect l="-6695" t="-5085" b="-389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2982C27-FF90-3D10-9952-94685F4A8DCB}"/>
                  </a:ext>
                </a:extLst>
              </p:cNvPr>
              <p:cNvSpPr txBox="1"/>
              <p:nvPr/>
            </p:nvSpPr>
            <p:spPr>
              <a:xfrm>
                <a:off x="18035703" y="5407128"/>
                <a:ext cx="3304935" cy="1289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fPr>
                        <m:num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𝑑𝑓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(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𝑥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)</m:t>
                          </m:r>
                        </m:num>
                        <m:den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𝑑𝑥</m:t>
                          </m:r>
                        </m:den>
                      </m:f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=2</m:t>
                      </m:r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𝑥</m:t>
                      </m:r>
                    </m:oMath>
                  </m:oMathPara>
                </a14:m>
                <a:endParaRPr kumimoji="0" lang="ja-JP" altLang="en-US" sz="4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2982C27-FF90-3D10-9952-94685F4A8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5703" y="5407128"/>
                <a:ext cx="3304935" cy="1289712"/>
              </a:xfrm>
              <a:prstGeom prst="rect">
                <a:avLst/>
              </a:prstGeom>
              <a:blipFill>
                <a:blip r:embed="rId7"/>
                <a:stretch>
                  <a:fillRect l="-3065" t="-2913" b="-14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線">
            <a:extLst>
              <a:ext uri="{FF2B5EF4-FFF2-40B4-BE49-F238E27FC236}">
                <a16:creationId xmlns:a16="http://schemas.microsoft.com/office/drawing/2014/main" id="{42118DBC-71DA-9786-D9AD-4C683BC04FC4}"/>
              </a:ext>
            </a:extLst>
          </p:cNvPr>
          <p:cNvSpPr/>
          <p:nvPr/>
        </p:nvSpPr>
        <p:spPr>
          <a:xfrm>
            <a:off x="1883171" y="6328717"/>
            <a:ext cx="4196179" cy="4246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2" extrusionOk="0">
                <a:moveTo>
                  <a:pt x="0" y="0"/>
                </a:moveTo>
                <a:cubicBezTo>
                  <a:pt x="402" y="5317"/>
                  <a:pt x="1606" y="10298"/>
                  <a:pt x="3487" y="14954"/>
                </a:cubicBezTo>
                <a:cubicBezTo>
                  <a:pt x="4808" y="18225"/>
                  <a:pt x="7018" y="21600"/>
                  <a:pt x="10637" y="21458"/>
                </a:cubicBezTo>
                <a:cubicBezTo>
                  <a:pt x="14267" y="21315"/>
                  <a:pt x="16160" y="18124"/>
                  <a:pt x="17472" y="15154"/>
                </a:cubicBezTo>
                <a:cubicBezTo>
                  <a:pt x="19568" y="10413"/>
                  <a:pt x="20969" y="5406"/>
                  <a:pt x="21600" y="6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" name="線">
            <a:extLst>
              <a:ext uri="{FF2B5EF4-FFF2-40B4-BE49-F238E27FC236}">
                <a16:creationId xmlns:a16="http://schemas.microsoft.com/office/drawing/2014/main" id="{ED31518E-197B-8045-E5F7-242CA2DEA8B9}"/>
              </a:ext>
            </a:extLst>
          </p:cNvPr>
          <p:cNvSpPr/>
          <p:nvPr/>
        </p:nvSpPr>
        <p:spPr>
          <a:xfrm>
            <a:off x="1224951" y="10556715"/>
            <a:ext cx="5678770" cy="3659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" name="線">
            <a:extLst>
              <a:ext uri="{FF2B5EF4-FFF2-40B4-BE49-F238E27FC236}">
                <a16:creationId xmlns:a16="http://schemas.microsoft.com/office/drawing/2014/main" id="{73F1A0D3-58C7-549C-4688-C0BC7954CAEC}"/>
              </a:ext>
            </a:extLst>
          </p:cNvPr>
          <p:cNvSpPr/>
          <p:nvPr/>
        </p:nvSpPr>
        <p:spPr>
          <a:xfrm flipH="1" flipV="1">
            <a:off x="3931920" y="6213141"/>
            <a:ext cx="22859" cy="52229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">
                <a:extLst>
                  <a:ext uri="{FF2B5EF4-FFF2-40B4-BE49-F238E27FC236}">
                    <a16:creationId xmlns:a16="http://schemas.microsoft.com/office/drawing/2014/main" id="{88A5ADB0-F48F-EFA8-17AF-52239C222153}"/>
                  </a:ext>
                </a:extLst>
              </p:cNvPr>
              <p:cNvSpPr txBox="1"/>
              <p:nvPr/>
            </p:nvSpPr>
            <p:spPr>
              <a:xfrm>
                <a:off x="3791665" y="5271765"/>
                <a:ext cx="545341" cy="68736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8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" name="テキスト">
                <a:extLst>
                  <a:ext uri="{FF2B5EF4-FFF2-40B4-BE49-F238E27FC236}">
                    <a16:creationId xmlns:a16="http://schemas.microsoft.com/office/drawing/2014/main" id="{88A5ADB0-F48F-EFA8-17AF-52239C222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665" y="5271765"/>
                <a:ext cx="545341" cy="687368"/>
              </a:xfrm>
              <a:prstGeom prst="rect">
                <a:avLst/>
              </a:prstGeom>
              <a:blipFill>
                <a:blip r:embed="rId8"/>
                <a:stretch>
                  <a:fillRect l="-20455" b="-1272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">
                <a:extLst>
                  <a:ext uri="{FF2B5EF4-FFF2-40B4-BE49-F238E27FC236}">
                    <a16:creationId xmlns:a16="http://schemas.microsoft.com/office/drawing/2014/main" id="{7C32ED03-7EB6-E11C-FA1E-297DB1C2D67D}"/>
                  </a:ext>
                </a:extLst>
              </p:cNvPr>
              <p:cNvSpPr txBox="1"/>
              <p:nvPr/>
            </p:nvSpPr>
            <p:spPr>
              <a:xfrm>
                <a:off x="5332580" y="5293963"/>
                <a:ext cx="2248821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ja-JP" b="0"/>
              </a:p>
            </p:txBody>
          </p:sp>
        </mc:Choice>
        <mc:Fallback xmlns="">
          <p:sp>
            <p:nvSpPr>
              <p:cNvPr id="15" name="テキスト">
                <a:extLst>
                  <a:ext uri="{FF2B5EF4-FFF2-40B4-BE49-F238E27FC236}">
                    <a16:creationId xmlns:a16="http://schemas.microsoft.com/office/drawing/2014/main" id="{7C32ED03-7EB6-E11C-FA1E-297DB1C2D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580" y="5293963"/>
                <a:ext cx="2248821" cy="718145"/>
              </a:xfrm>
              <a:prstGeom prst="rect">
                <a:avLst/>
              </a:prstGeom>
              <a:blipFill>
                <a:blip r:embed="rId9"/>
                <a:stretch>
                  <a:fillRect l="-5618" b="-2241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">
                <a:extLst>
                  <a:ext uri="{FF2B5EF4-FFF2-40B4-BE49-F238E27FC236}">
                    <a16:creationId xmlns:a16="http://schemas.microsoft.com/office/drawing/2014/main" id="{AAE16D27-117C-A276-96F0-E6B10A31E89B}"/>
                  </a:ext>
                </a:extLst>
              </p:cNvPr>
              <p:cNvSpPr txBox="1"/>
              <p:nvPr/>
            </p:nvSpPr>
            <p:spPr>
              <a:xfrm>
                <a:off x="7052930" y="9853959"/>
                <a:ext cx="562141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" name="テキスト">
                <a:extLst>
                  <a:ext uri="{FF2B5EF4-FFF2-40B4-BE49-F238E27FC236}">
                    <a16:creationId xmlns:a16="http://schemas.microsoft.com/office/drawing/2014/main" id="{AAE16D27-117C-A276-96F0-E6B10A31E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930" y="9853959"/>
                <a:ext cx="562141" cy="718145"/>
              </a:xfrm>
              <a:prstGeom prst="rect">
                <a:avLst/>
              </a:prstGeom>
              <a:blipFill>
                <a:blip r:embed="rId10"/>
                <a:stretch>
                  <a:fillRect l="-133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ECCCF84-89B7-8F06-91C8-43A228B0572C}"/>
                  </a:ext>
                </a:extLst>
              </p:cNvPr>
              <p:cNvSpPr txBox="1"/>
              <p:nvPr/>
            </p:nvSpPr>
            <p:spPr>
              <a:xfrm>
                <a:off x="18035703" y="7202028"/>
                <a:ext cx="3304935" cy="1289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fPr>
                        <m:num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𝑑</m:t>
                          </m:r>
                        </m:num>
                        <m:den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𝑑𝑥</m:t>
                          </m:r>
                        </m:den>
                      </m:f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𝑓</m:t>
                      </m:r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(</m:t>
                      </m:r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𝑥</m:t>
                      </m:r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)=2</m:t>
                      </m:r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𝑥</m:t>
                      </m:r>
                    </m:oMath>
                  </m:oMathPara>
                </a14:m>
                <a:endParaRPr kumimoji="0" lang="ja-JP" altLang="en-US" sz="4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ECCCF84-89B7-8F06-91C8-43A228B05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5703" y="7202028"/>
                <a:ext cx="3304935" cy="1289712"/>
              </a:xfrm>
              <a:prstGeom prst="rect">
                <a:avLst/>
              </a:prstGeom>
              <a:blipFill>
                <a:blip r:embed="rId11"/>
                <a:stretch>
                  <a:fillRect l="-6897" r="-766" b="-14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勾配降下法という手法を用います…">
            <a:extLst>
              <a:ext uri="{FF2B5EF4-FFF2-40B4-BE49-F238E27FC236}">
                <a16:creationId xmlns:a16="http://schemas.microsoft.com/office/drawing/2014/main" id="{102FA770-0F46-B367-6035-9B1CED6BD573}"/>
              </a:ext>
            </a:extLst>
          </p:cNvPr>
          <p:cNvSpPr txBox="1"/>
          <p:nvPr/>
        </p:nvSpPr>
        <p:spPr>
          <a:xfrm>
            <a:off x="14560313" y="10133435"/>
            <a:ext cx="10265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DDB9D16B-06AC-B578-B11F-BF3CBB137597}"/>
                  </a:ext>
                </a:extLst>
              </p:cNvPr>
              <p:cNvSpPr txBox="1"/>
              <p:nvPr/>
            </p:nvSpPr>
            <p:spPr>
              <a:xfrm>
                <a:off x="9801349" y="9623502"/>
                <a:ext cx="12699480" cy="9752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ja-JP" sz="4400" b="0" i="1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ヒラギノ角ゴ ProN W6"/>
                            <a:sym typeface="ヒラギノ角ゴ ProN W6"/>
                          </a:rPr>
                        </m:ctrlPr>
                      </m:fPr>
                      <m:num>
                        <m:r>
                          <a:rPr kumimoji="0" lang="en-US" altLang="ja-JP" sz="4400" b="0" i="1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ヒラギノ角ゴ ProN W6"/>
                            <a:sym typeface="ヒラギノ角ゴ ProN W6"/>
                          </a:rPr>
                          <m:t>𝑑𝑦</m:t>
                        </m:r>
                      </m:num>
                      <m:den>
                        <m:r>
                          <a:rPr kumimoji="0" lang="en-US" altLang="ja-JP" sz="4400" b="0" i="1" u="none" strike="noStrike" cap="none" spc="0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ヒラギノ角ゴ ProN W6"/>
                            <a:sym typeface="ヒラギノ角ゴ ProN W6"/>
                          </a:rPr>
                          <m:t>𝑑𝑥</m:t>
                        </m:r>
                      </m:den>
                    </m:f>
                    <m:r>
                      <a:rPr kumimoji="0" lang="en-US" altLang="ja-JP" sz="4400" b="0" i="1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ヒラギノ角ゴ ProN W6"/>
                        <a:sym typeface="ヒラギノ角ゴ ProN W6"/>
                      </a:rPr>
                      <m:t>=2</m:t>
                    </m:r>
                    <m:r>
                      <a:rPr kumimoji="0" lang="en-US" altLang="ja-JP" sz="4400" b="0" i="1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ヒラギノ角ゴ ProN W6"/>
                        <a:sym typeface="ヒラギノ角ゴ ProN W6"/>
                      </a:rPr>
                      <m:t>𝑥</m:t>
                    </m:r>
                  </m:oMath>
                </a14:m>
                <a:r>
                  <a:rPr kumimoji="0" lang="en-US" altLang="ja-JP" sz="4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ヒラギノ角ゴ ProN W6"/>
                    <a:sym typeface="ヒラギノ角ゴ ProN W6"/>
                  </a:rPr>
                  <a:t> </a:t>
                </a:r>
                <a:r>
                  <a:rPr kumimoji="0" lang="ja-JP" altLang="en-US" sz="4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sym typeface="ヒラギノ角ゴ ProN W6"/>
                  </a:rPr>
                  <a:t>は</a:t>
                </a:r>
                <a:r>
                  <a:rPr kumimoji="0" lang="en-US" altLang="ja-JP" sz="4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sym typeface="ヒラギノ角ゴ ProN W6"/>
                  </a:rPr>
                  <a:t> </a:t>
                </a:r>
                <a:r>
                  <a:rPr kumimoji="0" lang="en-US" altLang="ja-JP" sz="4400" b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sym typeface="ヒラギノ角ゴ ProN W6"/>
                  </a:rPr>
                  <a:t>x=0 </a:t>
                </a:r>
                <a:r>
                  <a:rPr kumimoji="0" lang="ja-JP" altLang="en-US" sz="4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sym typeface="ヒラギノ角ゴ ProN W6"/>
                  </a:rPr>
                  <a:t>の時が傾きが</a:t>
                </a:r>
                <a:r>
                  <a:rPr kumimoji="0" lang="en-US" altLang="ja-JP" sz="4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sym typeface="ヒラギノ角ゴ ProN W6"/>
                  </a:rPr>
                  <a:t>0</a:t>
                </a:r>
                <a:r>
                  <a:rPr kumimoji="0" lang="ja-JP" altLang="en-US" sz="4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sym typeface="ヒラギノ角ゴ ProN W6"/>
                  </a:rPr>
                  <a:t>で</a:t>
                </a:r>
                <a:r>
                  <a:rPr kumimoji="0" lang="en-US" altLang="ja-JP" sz="4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sym typeface="ヒラギノ角ゴ ProN W6"/>
                  </a:rPr>
                  <a:t> </a:t>
                </a:r>
                <a:r>
                  <a:rPr kumimoji="0" lang="en-US" altLang="ja-JP" sz="4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sym typeface="ヒラギノ角ゴ ProN W6"/>
                  </a:rPr>
                  <a:t>y(=f(x)) </a:t>
                </a:r>
                <a:r>
                  <a:rPr kumimoji="0" lang="ja-JP" altLang="en-US" sz="4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sym typeface="ヒラギノ角ゴ ProN W6"/>
                  </a:rPr>
                  <a:t>が最小</a:t>
                </a: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DDB9D16B-06AC-B578-B11F-BF3CBB137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349" y="9623502"/>
                <a:ext cx="12699480" cy="975203"/>
              </a:xfrm>
              <a:prstGeom prst="rect">
                <a:avLst/>
              </a:prstGeom>
              <a:blipFill>
                <a:blip r:embed="rId12"/>
                <a:stretch>
                  <a:fillRect t="-2564" r="-999" b="-2179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勾配降下法という手法を用います…">
            <a:extLst>
              <a:ext uri="{FF2B5EF4-FFF2-40B4-BE49-F238E27FC236}">
                <a16:creationId xmlns:a16="http://schemas.microsoft.com/office/drawing/2014/main" id="{EDCB273B-27C7-074D-46CC-6392B66A8820}"/>
              </a:ext>
            </a:extLst>
          </p:cNvPr>
          <p:cNvSpPr txBox="1"/>
          <p:nvPr/>
        </p:nvSpPr>
        <p:spPr>
          <a:xfrm>
            <a:off x="10487588" y="2103595"/>
            <a:ext cx="1049165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en-US" sz="4400"/>
              <a:t>x</a:t>
            </a:r>
            <a:r>
              <a:rPr lang="ja-JP" altLang="en-US" sz="4400"/>
              <a:t>が少しだけ動いた時の</a:t>
            </a:r>
            <a:r>
              <a:rPr lang="en-US" altLang="ja-JP" sz="4400"/>
              <a:t>y</a:t>
            </a:r>
            <a:r>
              <a:rPr lang="ja-JP" altLang="en-US" sz="4400"/>
              <a:t>の変化量</a:t>
            </a:r>
            <a:r>
              <a:rPr lang="en-US" altLang="ja-JP" sz="4400"/>
              <a:t> = </a:t>
            </a:r>
            <a:r>
              <a:rPr lang="ja-JP" altLang="en-US" sz="4400"/>
              <a:t>傾き</a:t>
            </a:r>
            <a:endParaRPr sz="4400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554AD1ED-B907-25EE-17F7-6641E0C9E00B}"/>
              </a:ext>
            </a:extLst>
          </p:cNvPr>
          <p:cNvSpPr/>
          <p:nvPr/>
        </p:nvSpPr>
        <p:spPr>
          <a:xfrm>
            <a:off x="3680571" y="10345074"/>
            <a:ext cx="545341" cy="510309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337093364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169" name="学習"/>
          <p:cNvSpPr txBox="1"/>
          <p:nvPr/>
        </p:nvSpPr>
        <p:spPr>
          <a:xfrm>
            <a:off x="8859739" y="265825"/>
            <a:ext cx="687367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ちょっとだけ微分の復習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E102507-F725-48B4-6D71-E0FA4EFA331D}"/>
                  </a:ext>
                </a:extLst>
              </p:cNvPr>
              <p:cNvSpPr txBox="1"/>
              <p:nvPr/>
            </p:nvSpPr>
            <p:spPr>
              <a:xfrm>
                <a:off x="1185445" y="2066811"/>
                <a:ext cx="5492949" cy="1012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𝑧</m:t>
                      </m:r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 </m:t>
                      </m:r>
                      <m:sSup>
                        <m:sSupPr>
                          <m:ctrlP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sSupPr>
                        <m:e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2</m:t>
                          </m:r>
                        </m:sup>
                      </m:sSup>
                      <m:r>
                        <a:rPr kumimoji="0" lang="en-US" altLang="ja-JP" sz="66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altLang="ja-JP" sz="66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y</m:t>
                      </m:r>
                      <m:r>
                        <a:rPr kumimoji="0" lang="en-US" altLang="ja-JP" sz="6600" b="0" i="0" u="none" strike="noStrike" cap="none" spc="0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2</m:t>
                      </m:r>
                    </m:oMath>
                  </m:oMathPara>
                </a14:m>
                <a:endParaRPr kumimoji="0" lang="ja-JP" altLang="en-US" sz="6600" b="0" i="0" u="none" strike="noStrike" cap="none" spc="0" normalizeH="0" baseline="3000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E102507-F725-48B4-6D71-E0FA4EFA3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445" y="2066811"/>
                <a:ext cx="5492949" cy="1012713"/>
              </a:xfrm>
              <a:prstGeom prst="rect">
                <a:avLst/>
              </a:prstGeom>
              <a:blipFill>
                <a:blip r:embed="rId2"/>
                <a:stretch>
                  <a:fillRect t="-4938" b="-4074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勾配降下法という手法を用います…">
            <a:extLst>
              <a:ext uri="{FF2B5EF4-FFF2-40B4-BE49-F238E27FC236}">
                <a16:creationId xmlns:a16="http://schemas.microsoft.com/office/drawing/2014/main" id="{CBE64376-242C-8150-C656-09E2CBEFD1EB}"/>
              </a:ext>
            </a:extLst>
          </p:cNvPr>
          <p:cNvSpPr txBox="1"/>
          <p:nvPr/>
        </p:nvSpPr>
        <p:spPr>
          <a:xfrm>
            <a:off x="6158152" y="2110995"/>
            <a:ext cx="2872581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/>
              <a:t>の偏微分</a:t>
            </a:r>
            <a:endParaRPr/>
          </a:p>
        </p:txBody>
      </p:sp>
      <p:sp>
        <p:nvSpPr>
          <p:cNvPr id="11" name="線">
            <a:extLst>
              <a:ext uri="{FF2B5EF4-FFF2-40B4-BE49-F238E27FC236}">
                <a16:creationId xmlns:a16="http://schemas.microsoft.com/office/drawing/2014/main" id="{42118DBC-71DA-9786-D9AD-4C683BC04FC4}"/>
              </a:ext>
            </a:extLst>
          </p:cNvPr>
          <p:cNvSpPr/>
          <p:nvPr/>
        </p:nvSpPr>
        <p:spPr>
          <a:xfrm>
            <a:off x="1883171" y="6328717"/>
            <a:ext cx="4196179" cy="4246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2" extrusionOk="0">
                <a:moveTo>
                  <a:pt x="0" y="0"/>
                </a:moveTo>
                <a:cubicBezTo>
                  <a:pt x="402" y="5317"/>
                  <a:pt x="1606" y="10298"/>
                  <a:pt x="3487" y="14954"/>
                </a:cubicBezTo>
                <a:cubicBezTo>
                  <a:pt x="4808" y="18225"/>
                  <a:pt x="7018" y="21600"/>
                  <a:pt x="10637" y="21458"/>
                </a:cubicBezTo>
                <a:cubicBezTo>
                  <a:pt x="14267" y="21315"/>
                  <a:pt x="16160" y="18124"/>
                  <a:pt x="17472" y="15154"/>
                </a:cubicBezTo>
                <a:cubicBezTo>
                  <a:pt x="19568" y="10413"/>
                  <a:pt x="20969" y="5406"/>
                  <a:pt x="21600" y="6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" name="線">
            <a:extLst>
              <a:ext uri="{FF2B5EF4-FFF2-40B4-BE49-F238E27FC236}">
                <a16:creationId xmlns:a16="http://schemas.microsoft.com/office/drawing/2014/main" id="{ED31518E-197B-8045-E5F7-242CA2DEA8B9}"/>
              </a:ext>
            </a:extLst>
          </p:cNvPr>
          <p:cNvSpPr/>
          <p:nvPr/>
        </p:nvSpPr>
        <p:spPr>
          <a:xfrm>
            <a:off x="1224951" y="10556715"/>
            <a:ext cx="5678770" cy="3659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" name="線">
            <a:extLst>
              <a:ext uri="{FF2B5EF4-FFF2-40B4-BE49-F238E27FC236}">
                <a16:creationId xmlns:a16="http://schemas.microsoft.com/office/drawing/2014/main" id="{73F1A0D3-58C7-549C-4688-C0BC7954CAEC}"/>
              </a:ext>
            </a:extLst>
          </p:cNvPr>
          <p:cNvSpPr/>
          <p:nvPr/>
        </p:nvSpPr>
        <p:spPr>
          <a:xfrm flipH="1" flipV="1">
            <a:off x="3931920" y="6213141"/>
            <a:ext cx="22859" cy="52229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">
                <a:extLst>
                  <a:ext uri="{FF2B5EF4-FFF2-40B4-BE49-F238E27FC236}">
                    <a16:creationId xmlns:a16="http://schemas.microsoft.com/office/drawing/2014/main" id="{88A5ADB0-F48F-EFA8-17AF-52239C222153}"/>
                  </a:ext>
                </a:extLst>
              </p:cNvPr>
              <p:cNvSpPr txBox="1"/>
              <p:nvPr/>
            </p:nvSpPr>
            <p:spPr>
              <a:xfrm>
                <a:off x="3798654" y="5256377"/>
                <a:ext cx="531363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" name="テキスト">
                <a:extLst>
                  <a:ext uri="{FF2B5EF4-FFF2-40B4-BE49-F238E27FC236}">
                    <a16:creationId xmlns:a16="http://schemas.microsoft.com/office/drawing/2014/main" id="{88A5ADB0-F48F-EFA8-17AF-52239C222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654" y="5256377"/>
                <a:ext cx="531363" cy="718145"/>
              </a:xfrm>
              <a:prstGeom prst="rect">
                <a:avLst/>
              </a:prstGeom>
              <a:blipFill>
                <a:blip r:embed="rId6"/>
                <a:stretch>
                  <a:fillRect l="-142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">
                <a:extLst>
                  <a:ext uri="{FF2B5EF4-FFF2-40B4-BE49-F238E27FC236}">
                    <a16:creationId xmlns:a16="http://schemas.microsoft.com/office/drawing/2014/main" id="{7C32ED03-7EB6-E11C-FA1E-297DB1C2D67D}"/>
                  </a:ext>
                </a:extLst>
              </p:cNvPr>
              <p:cNvSpPr txBox="1"/>
              <p:nvPr/>
            </p:nvSpPr>
            <p:spPr>
              <a:xfrm>
                <a:off x="4730679" y="5433474"/>
                <a:ext cx="2697341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b="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ja-JP" b="0"/>
              </a:p>
            </p:txBody>
          </p:sp>
        </mc:Choice>
        <mc:Fallback xmlns="">
          <p:sp>
            <p:nvSpPr>
              <p:cNvPr id="15" name="テキスト">
                <a:extLst>
                  <a:ext uri="{FF2B5EF4-FFF2-40B4-BE49-F238E27FC236}">
                    <a16:creationId xmlns:a16="http://schemas.microsoft.com/office/drawing/2014/main" id="{7C32ED03-7EB6-E11C-FA1E-297DB1C2D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679" y="5433474"/>
                <a:ext cx="2697341" cy="718145"/>
              </a:xfrm>
              <a:prstGeom prst="rect">
                <a:avLst/>
              </a:prstGeom>
              <a:blipFill>
                <a:blip r:embed="rId7"/>
                <a:stretch>
                  <a:fillRect l="-2336" b="-2241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">
                <a:extLst>
                  <a:ext uri="{FF2B5EF4-FFF2-40B4-BE49-F238E27FC236}">
                    <a16:creationId xmlns:a16="http://schemas.microsoft.com/office/drawing/2014/main" id="{AAE16D27-117C-A276-96F0-E6B10A31E89B}"/>
                  </a:ext>
                </a:extLst>
              </p:cNvPr>
              <p:cNvSpPr txBox="1"/>
              <p:nvPr/>
            </p:nvSpPr>
            <p:spPr>
              <a:xfrm>
                <a:off x="7052930" y="9853959"/>
                <a:ext cx="562141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" name="テキスト">
                <a:extLst>
                  <a:ext uri="{FF2B5EF4-FFF2-40B4-BE49-F238E27FC236}">
                    <a16:creationId xmlns:a16="http://schemas.microsoft.com/office/drawing/2014/main" id="{AAE16D27-117C-A276-96F0-E6B10A31E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930" y="9853959"/>
                <a:ext cx="562141" cy="718145"/>
              </a:xfrm>
              <a:prstGeom prst="rect">
                <a:avLst/>
              </a:prstGeom>
              <a:blipFill>
                <a:blip r:embed="rId8"/>
                <a:stretch>
                  <a:fillRect l="-133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勾配降下法という手法を用います…">
            <a:extLst>
              <a:ext uri="{FF2B5EF4-FFF2-40B4-BE49-F238E27FC236}">
                <a16:creationId xmlns:a16="http://schemas.microsoft.com/office/drawing/2014/main" id="{726854C3-CC4B-EC09-0BE1-5B13AF318F92}"/>
              </a:ext>
            </a:extLst>
          </p:cNvPr>
          <p:cNvSpPr txBox="1"/>
          <p:nvPr/>
        </p:nvSpPr>
        <p:spPr>
          <a:xfrm>
            <a:off x="10027945" y="1610039"/>
            <a:ext cx="13593465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en-US" sz="4400"/>
              <a:t>yを固定してx</a:t>
            </a:r>
            <a:r>
              <a:rPr lang="ja-JP" altLang="en-US" sz="4400"/>
              <a:t>が少しだけ動いた時の</a:t>
            </a:r>
            <a:r>
              <a:rPr lang="en-US" altLang="ja-JP" sz="4400"/>
              <a:t>z</a:t>
            </a:r>
            <a:r>
              <a:rPr lang="ja-JP" altLang="en-US" sz="4400"/>
              <a:t>の変化量</a:t>
            </a:r>
            <a:r>
              <a:rPr lang="en-US" altLang="ja-JP" sz="4400"/>
              <a:t> = </a:t>
            </a:r>
            <a:r>
              <a:rPr lang="ja-JP" altLang="en-US" sz="4400"/>
              <a:t>傾き</a:t>
            </a:r>
            <a:endParaRPr lang="en-US" altLang="ja-JP" sz="4400"/>
          </a:p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en-US" altLang="ja-JP" sz="4400"/>
              <a:t>x</a:t>
            </a:r>
            <a:r>
              <a:rPr lang="ja-JP" altLang="en-US" sz="4400"/>
              <a:t>を固定して</a:t>
            </a:r>
            <a:r>
              <a:rPr lang="en-US" altLang="ja-JP" sz="4400"/>
              <a:t>y</a:t>
            </a:r>
            <a:r>
              <a:rPr lang="ja-JP" altLang="en-US" sz="4400"/>
              <a:t>が少しだけ動いた時の</a:t>
            </a:r>
            <a:r>
              <a:rPr lang="en-US" altLang="ja-JP" sz="4400"/>
              <a:t>z</a:t>
            </a:r>
            <a:r>
              <a:rPr lang="ja-JP" altLang="en-US" sz="4400"/>
              <a:t>の変化量 </a:t>
            </a:r>
            <a:r>
              <a:rPr lang="en-US" altLang="ja-JP" sz="4400"/>
              <a:t>= </a:t>
            </a:r>
            <a:r>
              <a:rPr lang="ja-JP" altLang="en-US" sz="4400"/>
              <a:t>傾き</a:t>
            </a:r>
          </a:p>
        </p:txBody>
      </p:sp>
      <p:sp>
        <p:nvSpPr>
          <p:cNvPr id="10" name="線">
            <a:extLst>
              <a:ext uri="{FF2B5EF4-FFF2-40B4-BE49-F238E27FC236}">
                <a16:creationId xmlns:a16="http://schemas.microsoft.com/office/drawing/2014/main" id="{41DA3844-4CE6-37FB-1BB3-4893DADCB1B8}"/>
              </a:ext>
            </a:extLst>
          </p:cNvPr>
          <p:cNvSpPr/>
          <p:nvPr/>
        </p:nvSpPr>
        <p:spPr>
          <a:xfrm flipV="1">
            <a:off x="2181821" y="7482281"/>
            <a:ext cx="4266877" cy="53023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16BD3EBC-6C39-2AC1-884A-9CDD6FBB6F85}"/>
              </a:ext>
            </a:extLst>
          </p:cNvPr>
          <p:cNvSpPr/>
          <p:nvPr/>
        </p:nvSpPr>
        <p:spPr>
          <a:xfrm>
            <a:off x="2116760" y="7369806"/>
            <a:ext cx="3686698" cy="977751"/>
          </a:xfrm>
          <a:prstGeom prst="ellipse">
            <a:avLst/>
          </a:prstGeom>
          <a:noFill/>
          <a:ln w="12700" cap="flat">
            <a:solidFill>
              <a:schemeClr val="tx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線">
            <a:extLst>
              <a:ext uri="{FF2B5EF4-FFF2-40B4-BE49-F238E27FC236}">
                <a16:creationId xmlns:a16="http://schemas.microsoft.com/office/drawing/2014/main" id="{690B07AD-6D15-C327-821C-39C78026C0EB}"/>
              </a:ext>
            </a:extLst>
          </p:cNvPr>
          <p:cNvSpPr/>
          <p:nvPr/>
        </p:nvSpPr>
        <p:spPr>
          <a:xfrm>
            <a:off x="2571995" y="6329874"/>
            <a:ext cx="2806306" cy="4246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2" extrusionOk="0">
                <a:moveTo>
                  <a:pt x="0" y="0"/>
                </a:moveTo>
                <a:cubicBezTo>
                  <a:pt x="402" y="5317"/>
                  <a:pt x="1606" y="10298"/>
                  <a:pt x="3487" y="14954"/>
                </a:cubicBezTo>
                <a:cubicBezTo>
                  <a:pt x="4808" y="18225"/>
                  <a:pt x="7018" y="21600"/>
                  <a:pt x="10637" y="21458"/>
                </a:cubicBezTo>
                <a:cubicBezTo>
                  <a:pt x="14267" y="21315"/>
                  <a:pt x="16160" y="18124"/>
                  <a:pt x="17472" y="15154"/>
                </a:cubicBezTo>
                <a:cubicBezTo>
                  <a:pt x="19568" y="10413"/>
                  <a:pt x="20969" y="5406"/>
                  <a:pt x="21600" y="6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">
                <a:extLst>
                  <a:ext uri="{FF2B5EF4-FFF2-40B4-BE49-F238E27FC236}">
                    <a16:creationId xmlns:a16="http://schemas.microsoft.com/office/drawing/2014/main" id="{DBF107DC-77EF-664C-DB77-236A002DC054}"/>
                  </a:ext>
                </a:extLst>
              </p:cNvPr>
              <p:cNvSpPr txBox="1"/>
              <p:nvPr/>
            </p:nvSpPr>
            <p:spPr>
              <a:xfrm>
                <a:off x="6506197" y="6846237"/>
                <a:ext cx="569835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4" name="テキスト">
                <a:extLst>
                  <a:ext uri="{FF2B5EF4-FFF2-40B4-BE49-F238E27FC236}">
                    <a16:creationId xmlns:a16="http://schemas.microsoft.com/office/drawing/2014/main" id="{DBF107DC-77EF-664C-DB77-236A002DC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197" y="6846237"/>
                <a:ext cx="569835" cy="718145"/>
              </a:xfrm>
              <a:prstGeom prst="rect">
                <a:avLst/>
              </a:prstGeom>
              <a:blipFill>
                <a:blip r:embed="rId11"/>
                <a:stretch>
                  <a:fillRect l="-21739" b="-157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58498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矢印&#10;&#10;自動的に生成された説明">
            <a:extLst>
              <a:ext uri="{FF2B5EF4-FFF2-40B4-BE49-F238E27FC236}">
                <a16:creationId xmlns:a16="http://schemas.microsoft.com/office/drawing/2014/main" id="{E91A9E1D-C3BF-F5D5-AF95-371BEE60E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3" y="267277"/>
            <a:ext cx="23471593" cy="1318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978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169" name="学習"/>
          <p:cNvSpPr txBox="1"/>
          <p:nvPr/>
        </p:nvSpPr>
        <p:spPr>
          <a:xfrm>
            <a:off x="8859739" y="265825"/>
            <a:ext cx="687367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ちょっとだけ微分の復習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E102507-F725-48B4-6D71-E0FA4EFA331D}"/>
                  </a:ext>
                </a:extLst>
              </p:cNvPr>
              <p:cNvSpPr txBox="1"/>
              <p:nvPr/>
            </p:nvSpPr>
            <p:spPr>
              <a:xfrm>
                <a:off x="1185445" y="2066811"/>
                <a:ext cx="5492949" cy="1012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𝑧</m:t>
                      </m:r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 </m:t>
                      </m:r>
                      <m:sSup>
                        <m:sSupPr>
                          <m:ctrlP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sSupPr>
                        <m:e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2</m:t>
                          </m:r>
                        </m:sup>
                      </m:sSup>
                      <m:r>
                        <a:rPr kumimoji="0" lang="en-US" altLang="ja-JP" sz="66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altLang="ja-JP" sz="66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y</m:t>
                      </m:r>
                      <m:r>
                        <a:rPr kumimoji="0" lang="en-US" altLang="ja-JP" sz="6600" b="0" i="0" u="none" strike="noStrike" cap="none" spc="0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2</m:t>
                      </m:r>
                    </m:oMath>
                  </m:oMathPara>
                </a14:m>
                <a:endParaRPr kumimoji="0" lang="ja-JP" altLang="en-US" sz="6600" b="0" i="0" u="none" strike="noStrike" cap="none" spc="0" normalizeH="0" baseline="3000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E102507-F725-48B4-6D71-E0FA4EFA3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445" y="2066811"/>
                <a:ext cx="5492949" cy="1012713"/>
              </a:xfrm>
              <a:prstGeom prst="rect">
                <a:avLst/>
              </a:prstGeom>
              <a:blipFill>
                <a:blip r:embed="rId2"/>
                <a:stretch>
                  <a:fillRect t="-4938" b="-4074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勾配降下法という手法を用います…">
            <a:extLst>
              <a:ext uri="{FF2B5EF4-FFF2-40B4-BE49-F238E27FC236}">
                <a16:creationId xmlns:a16="http://schemas.microsoft.com/office/drawing/2014/main" id="{CBE64376-242C-8150-C656-09E2CBEFD1EB}"/>
              </a:ext>
            </a:extLst>
          </p:cNvPr>
          <p:cNvSpPr txBox="1"/>
          <p:nvPr/>
        </p:nvSpPr>
        <p:spPr>
          <a:xfrm>
            <a:off x="6158152" y="2110995"/>
            <a:ext cx="2872581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/>
              <a:t>の偏微分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1954DEF-F4BC-F72C-5035-C11252E2C270}"/>
                  </a:ext>
                </a:extLst>
              </p:cNvPr>
              <p:cNvSpPr txBox="1"/>
              <p:nvPr/>
            </p:nvSpPr>
            <p:spPr>
              <a:xfrm>
                <a:off x="9664719" y="5607488"/>
                <a:ext cx="2617244" cy="13260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fPr>
                        <m:num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ヒラギノ角ゴ ProN W6"/>
                            </a:rPr>
                            <m:t>𝜕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ヒラギノ角ゴ ProN W6"/>
                            </a:rPr>
                            <m:t>𝑧</m:t>
                          </m:r>
                        </m:num>
                        <m:den>
                          <m:r>
                            <a:rPr lang="en-US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=2</m:t>
                      </m:r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𝑥</m:t>
                      </m:r>
                    </m:oMath>
                  </m:oMathPara>
                </a14:m>
                <a:endParaRPr kumimoji="0" lang="ja-JP" altLang="en-US" sz="4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1954DEF-F4BC-F72C-5035-C11252E2C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719" y="5607488"/>
                <a:ext cx="2617244" cy="1326069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C6578B8-6834-AB67-128E-A93D3C467C22}"/>
                  </a:ext>
                </a:extLst>
              </p:cNvPr>
              <p:cNvSpPr txBox="1"/>
              <p:nvPr/>
            </p:nvSpPr>
            <p:spPr>
              <a:xfrm>
                <a:off x="13230042" y="6402396"/>
                <a:ext cx="3085012" cy="1292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800" i="1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ja-JP" sz="4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48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4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4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sz="48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4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ja-JP" sz="4800" b="0" i="0"/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sym typeface="ヒラギノ角ゴ ProN W6"/>
                  </a:rPr>
                  <a:t>とすれば</a:t>
                </a: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C6578B8-6834-AB67-128E-A93D3C467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0042" y="6402396"/>
                <a:ext cx="3085012" cy="1292662"/>
              </a:xfrm>
              <a:prstGeom prst="rect">
                <a:avLst/>
              </a:prstGeom>
              <a:blipFill>
                <a:blip r:embed="rId4"/>
                <a:stretch>
                  <a:fillRect l="-4098" b="-2058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2982C27-FF90-3D10-9952-94685F4A8DCB}"/>
                  </a:ext>
                </a:extLst>
              </p:cNvPr>
              <p:cNvSpPr txBox="1"/>
              <p:nvPr/>
            </p:nvSpPr>
            <p:spPr>
              <a:xfrm>
                <a:off x="18034161" y="5529410"/>
                <a:ext cx="3981725" cy="1289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fPr>
                        <m:num>
                          <m:r>
                            <a:rPr lang="en-US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𝑓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(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𝑥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,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𝑦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)</m:t>
                          </m:r>
                        </m:num>
                        <m:den>
                          <m:r>
                            <a:rPr lang="en-US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𝑥</m:t>
                          </m:r>
                        </m:den>
                      </m:f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=2</m:t>
                      </m:r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𝑥</m:t>
                      </m:r>
                    </m:oMath>
                  </m:oMathPara>
                </a14:m>
                <a:endParaRPr kumimoji="0" lang="ja-JP" altLang="en-US" sz="4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2982C27-FF90-3D10-9952-94685F4A8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4161" y="5529410"/>
                <a:ext cx="3981725" cy="1289712"/>
              </a:xfrm>
              <a:prstGeom prst="rect">
                <a:avLst/>
              </a:prstGeom>
              <a:blipFill>
                <a:blip r:embed="rId5"/>
                <a:stretch>
                  <a:fillRect t="-2913" b="-135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線">
            <a:extLst>
              <a:ext uri="{FF2B5EF4-FFF2-40B4-BE49-F238E27FC236}">
                <a16:creationId xmlns:a16="http://schemas.microsoft.com/office/drawing/2014/main" id="{42118DBC-71DA-9786-D9AD-4C683BC04FC4}"/>
              </a:ext>
            </a:extLst>
          </p:cNvPr>
          <p:cNvSpPr/>
          <p:nvPr/>
        </p:nvSpPr>
        <p:spPr>
          <a:xfrm>
            <a:off x="1883171" y="6328717"/>
            <a:ext cx="4196179" cy="4246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2" extrusionOk="0">
                <a:moveTo>
                  <a:pt x="0" y="0"/>
                </a:moveTo>
                <a:cubicBezTo>
                  <a:pt x="402" y="5317"/>
                  <a:pt x="1606" y="10298"/>
                  <a:pt x="3487" y="14954"/>
                </a:cubicBezTo>
                <a:cubicBezTo>
                  <a:pt x="4808" y="18225"/>
                  <a:pt x="7018" y="21600"/>
                  <a:pt x="10637" y="21458"/>
                </a:cubicBezTo>
                <a:cubicBezTo>
                  <a:pt x="14267" y="21315"/>
                  <a:pt x="16160" y="18124"/>
                  <a:pt x="17472" y="15154"/>
                </a:cubicBezTo>
                <a:cubicBezTo>
                  <a:pt x="19568" y="10413"/>
                  <a:pt x="20969" y="5406"/>
                  <a:pt x="21600" y="6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" name="線">
            <a:extLst>
              <a:ext uri="{FF2B5EF4-FFF2-40B4-BE49-F238E27FC236}">
                <a16:creationId xmlns:a16="http://schemas.microsoft.com/office/drawing/2014/main" id="{ED31518E-197B-8045-E5F7-242CA2DEA8B9}"/>
              </a:ext>
            </a:extLst>
          </p:cNvPr>
          <p:cNvSpPr/>
          <p:nvPr/>
        </p:nvSpPr>
        <p:spPr>
          <a:xfrm>
            <a:off x="1224951" y="10556715"/>
            <a:ext cx="5678770" cy="3659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" name="線">
            <a:extLst>
              <a:ext uri="{FF2B5EF4-FFF2-40B4-BE49-F238E27FC236}">
                <a16:creationId xmlns:a16="http://schemas.microsoft.com/office/drawing/2014/main" id="{73F1A0D3-58C7-549C-4688-C0BC7954CAEC}"/>
              </a:ext>
            </a:extLst>
          </p:cNvPr>
          <p:cNvSpPr/>
          <p:nvPr/>
        </p:nvSpPr>
        <p:spPr>
          <a:xfrm flipH="1" flipV="1">
            <a:off x="3931920" y="6213141"/>
            <a:ext cx="22859" cy="52229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">
                <a:extLst>
                  <a:ext uri="{FF2B5EF4-FFF2-40B4-BE49-F238E27FC236}">
                    <a16:creationId xmlns:a16="http://schemas.microsoft.com/office/drawing/2014/main" id="{88A5ADB0-F48F-EFA8-17AF-52239C222153}"/>
                  </a:ext>
                </a:extLst>
              </p:cNvPr>
              <p:cNvSpPr txBox="1"/>
              <p:nvPr/>
            </p:nvSpPr>
            <p:spPr>
              <a:xfrm>
                <a:off x="3798654" y="5256377"/>
                <a:ext cx="531363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" name="テキスト">
                <a:extLst>
                  <a:ext uri="{FF2B5EF4-FFF2-40B4-BE49-F238E27FC236}">
                    <a16:creationId xmlns:a16="http://schemas.microsoft.com/office/drawing/2014/main" id="{88A5ADB0-F48F-EFA8-17AF-52239C222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654" y="5256377"/>
                <a:ext cx="531363" cy="718145"/>
              </a:xfrm>
              <a:prstGeom prst="rect">
                <a:avLst/>
              </a:prstGeom>
              <a:blipFill>
                <a:blip r:embed="rId6"/>
                <a:stretch>
                  <a:fillRect l="-142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">
                <a:extLst>
                  <a:ext uri="{FF2B5EF4-FFF2-40B4-BE49-F238E27FC236}">
                    <a16:creationId xmlns:a16="http://schemas.microsoft.com/office/drawing/2014/main" id="{7C32ED03-7EB6-E11C-FA1E-297DB1C2D67D}"/>
                  </a:ext>
                </a:extLst>
              </p:cNvPr>
              <p:cNvSpPr txBox="1"/>
              <p:nvPr/>
            </p:nvSpPr>
            <p:spPr>
              <a:xfrm>
                <a:off x="4730679" y="5433474"/>
                <a:ext cx="2697341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b="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ja-JP" b="0"/>
              </a:p>
            </p:txBody>
          </p:sp>
        </mc:Choice>
        <mc:Fallback xmlns="">
          <p:sp>
            <p:nvSpPr>
              <p:cNvPr id="15" name="テキスト">
                <a:extLst>
                  <a:ext uri="{FF2B5EF4-FFF2-40B4-BE49-F238E27FC236}">
                    <a16:creationId xmlns:a16="http://schemas.microsoft.com/office/drawing/2014/main" id="{7C32ED03-7EB6-E11C-FA1E-297DB1C2D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679" y="5433474"/>
                <a:ext cx="2697341" cy="718145"/>
              </a:xfrm>
              <a:prstGeom prst="rect">
                <a:avLst/>
              </a:prstGeom>
              <a:blipFill>
                <a:blip r:embed="rId7"/>
                <a:stretch>
                  <a:fillRect l="-2336" b="-2241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">
                <a:extLst>
                  <a:ext uri="{FF2B5EF4-FFF2-40B4-BE49-F238E27FC236}">
                    <a16:creationId xmlns:a16="http://schemas.microsoft.com/office/drawing/2014/main" id="{AAE16D27-117C-A276-96F0-E6B10A31E89B}"/>
                  </a:ext>
                </a:extLst>
              </p:cNvPr>
              <p:cNvSpPr txBox="1"/>
              <p:nvPr/>
            </p:nvSpPr>
            <p:spPr>
              <a:xfrm>
                <a:off x="7052930" y="9853959"/>
                <a:ext cx="562141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" name="テキスト">
                <a:extLst>
                  <a:ext uri="{FF2B5EF4-FFF2-40B4-BE49-F238E27FC236}">
                    <a16:creationId xmlns:a16="http://schemas.microsoft.com/office/drawing/2014/main" id="{AAE16D27-117C-A276-96F0-E6B10A31E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930" y="9853959"/>
                <a:ext cx="562141" cy="718145"/>
              </a:xfrm>
              <a:prstGeom prst="rect">
                <a:avLst/>
              </a:prstGeom>
              <a:blipFill>
                <a:blip r:embed="rId8"/>
                <a:stretch>
                  <a:fillRect l="-133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勾配降下法という手法を用います…">
            <a:extLst>
              <a:ext uri="{FF2B5EF4-FFF2-40B4-BE49-F238E27FC236}">
                <a16:creationId xmlns:a16="http://schemas.microsoft.com/office/drawing/2014/main" id="{102FA770-0F46-B367-6035-9B1CED6BD573}"/>
              </a:ext>
            </a:extLst>
          </p:cNvPr>
          <p:cNvSpPr txBox="1"/>
          <p:nvPr/>
        </p:nvSpPr>
        <p:spPr>
          <a:xfrm>
            <a:off x="14560313" y="10133435"/>
            <a:ext cx="10265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DB9D16B-06AC-B578-B11F-BF3CBB137597}"/>
              </a:ext>
            </a:extLst>
          </p:cNvPr>
          <p:cNvSpPr txBox="1"/>
          <p:nvPr/>
        </p:nvSpPr>
        <p:spPr>
          <a:xfrm>
            <a:off x="9614895" y="3926821"/>
            <a:ext cx="14637661" cy="677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(</a:t>
            </a:r>
            <a:r>
              <a:rPr kumimoji="0" lang="ja-JP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または　　）は</a:t>
            </a: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 y (</a:t>
            </a:r>
            <a:r>
              <a:rPr kumimoji="0" lang="ja-JP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または</a:t>
            </a: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x) </a:t>
            </a:r>
            <a:r>
              <a:rPr kumimoji="0" lang="ja-JP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を定数とするので、</a:t>
            </a:r>
          </a:p>
        </p:txBody>
      </p:sp>
      <p:sp>
        <p:nvSpPr>
          <p:cNvPr id="5" name="勾配降下法という手法を用います…">
            <a:extLst>
              <a:ext uri="{FF2B5EF4-FFF2-40B4-BE49-F238E27FC236}">
                <a16:creationId xmlns:a16="http://schemas.microsoft.com/office/drawing/2014/main" id="{726854C3-CC4B-EC09-0BE1-5B13AF318F92}"/>
              </a:ext>
            </a:extLst>
          </p:cNvPr>
          <p:cNvSpPr txBox="1"/>
          <p:nvPr/>
        </p:nvSpPr>
        <p:spPr>
          <a:xfrm>
            <a:off x="10027945" y="1610039"/>
            <a:ext cx="13593465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en-US" sz="4400"/>
              <a:t>yを固定してx</a:t>
            </a:r>
            <a:r>
              <a:rPr lang="ja-JP" altLang="en-US" sz="4400"/>
              <a:t>が少しだけ動いた時の</a:t>
            </a:r>
            <a:r>
              <a:rPr lang="en-US" altLang="ja-JP" sz="4400"/>
              <a:t>z</a:t>
            </a:r>
            <a:r>
              <a:rPr lang="ja-JP" altLang="en-US" sz="4400"/>
              <a:t>の変化量</a:t>
            </a:r>
            <a:r>
              <a:rPr lang="en-US" altLang="ja-JP" sz="4400"/>
              <a:t> = </a:t>
            </a:r>
            <a:r>
              <a:rPr lang="ja-JP" altLang="en-US" sz="4400"/>
              <a:t>傾き</a:t>
            </a:r>
            <a:endParaRPr lang="en-US" altLang="ja-JP" sz="4400"/>
          </a:p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en-US" altLang="ja-JP" sz="4400"/>
              <a:t>x</a:t>
            </a:r>
            <a:r>
              <a:rPr lang="ja-JP" altLang="en-US" sz="4400"/>
              <a:t>を固定して</a:t>
            </a:r>
            <a:r>
              <a:rPr lang="en-US" altLang="ja-JP" sz="4400"/>
              <a:t>y</a:t>
            </a:r>
            <a:r>
              <a:rPr lang="ja-JP" altLang="en-US" sz="4400"/>
              <a:t>が少しだけ動いた時の</a:t>
            </a:r>
            <a:r>
              <a:rPr lang="en-US" altLang="ja-JP" sz="4400"/>
              <a:t>z</a:t>
            </a:r>
            <a:r>
              <a:rPr lang="ja-JP" altLang="en-US" sz="4400"/>
              <a:t>の変化量 </a:t>
            </a:r>
            <a:r>
              <a:rPr lang="en-US" altLang="ja-JP" sz="4400"/>
              <a:t>= </a:t>
            </a:r>
            <a:r>
              <a:rPr lang="ja-JP" altLang="en-US" sz="4400"/>
              <a:t>傾き</a:t>
            </a:r>
          </a:p>
        </p:txBody>
      </p:sp>
      <p:sp>
        <p:nvSpPr>
          <p:cNvPr id="10" name="線">
            <a:extLst>
              <a:ext uri="{FF2B5EF4-FFF2-40B4-BE49-F238E27FC236}">
                <a16:creationId xmlns:a16="http://schemas.microsoft.com/office/drawing/2014/main" id="{41DA3844-4CE6-37FB-1BB3-4893DADCB1B8}"/>
              </a:ext>
            </a:extLst>
          </p:cNvPr>
          <p:cNvSpPr/>
          <p:nvPr/>
        </p:nvSpPr>
        <p:spPr>
          <a:xfrm flipV="1">
            <a:off x="2181821" y="7482281"/>
            <a:ext cx="4266877" cy="53023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16BD3EBC-6C39-2AC1-884A-9CDD6FBB6F85}"/>
              </a:ext>
            </a:extLst>
          </p:cNvPr>
          <p:cNvSpPr/>
          <p:nvPr/>
        </p:nvSpPr>
        <p:spPr>
          <a:xfrm>
            <a:off x="2116760" y="7369806"/>
            <a:ext cx="3686698" cy="977751"/>
          </a:xfrm>
          <a:prstGeom prst="ellipse">
            <a:avLst/>
          </a:prstGeom>
          <a:noFill/>
          <a:ln w="12700" cap="flat">
            <a:solidFill>
              <a:schemeClr val="tx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線">
            <a:extLst>
              <a:ext uri="{FF2B5EF4-FFF2-40B4-BE49-F238E27FC236}">
                <a16:creationId xmlns:a16="http://schemas.microsoft.com/office/drawing/2014/main" id="{690B07AD-6D15-C327-821C-39C78026C0EB}"/>
              </a:ext>
            </a:extLst>
          </p:cNvPr>
          <p:cNvSpPr/>
          <p:nvPr/>
        </p:nvSpPr>
        <p:spPr>
          <a:xfrm>
            <a:off x="2571995" y="6329874"/>
            <a:ext cx="2806306" cy="4246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2" extrusionOk="0">
                <a:moveTo>
                  <a:pt x="0" y="0"/>
                </a:moveTo>
                <a:cubicBezTo>
                  <a:pt x="402" y="5317"/>
                  <a:pt x="1606" y="10298"/>
                  <a:pt x="3487" y="14954"/>
                </a:cubicBezTo>
                <a:cubicBezTo>
                  <a:pt x="4808" y="18225"/>
                  <a:pt x="7018" y="21600"/>
                  <a:pt x="10637" y="21458"/>
                </a:cubicBezTo>
                <a:cubicBezTo>
                  <a:pt x="14267" y="21315"/>
                  <a:pt x="16160" y="18124"/>
                  <a:pt x="17472" y="15154"/>
                </a:cubicBezTo>
                <a:cubicBezTo>
                  <a:pt x="19568" y="10413"/>
                  <a:pt x="20969" y="5406"/>
                  <a:pt x="21600" y="6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041CB353-B382-6735-FD1A-005AFE0DBBBF}"/>
                  </a:ext>
                </a:extLst>
              </p:cNvPr>
              <p:cNvSpPr txBox="1"/>
              <p:nvPr/>
            </p:nvSpPr>
            <p:spPr>
              <a:xfrm>
                <a:off x="9614895" y="7367971"/>
                <a:ext cx="2617244" cy="14032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fPr>
                        <m:num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ヒラギノ角ゴ ProN W6"/>
                            </a:rPr>
                            <m:t>𝜕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ヒラギノ角ゴ ProN W6"/>
                            </a:rPr>
                            <m:t>𝑧</m:t>
                          </m:r>
                        </m:num>
                        <m:den>
                          <m:r>
                            <a:rPr lang="en-US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=2</m:t>
                      </m:r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𝑦</m:t>
                      </m:r>
                    </m:oMath>
                  </m:oMathPara>
                </a14:m>
                <a:endParaRPr kumimoji="0" lang="ja-JP" altLang="en-US" sz="4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041CB353-B382-6735-FD1A-005AFE0DB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4895" y="7367971"/>
                <a:ext cx="2617244" cy="1403205"/>
              </a:xfrm>
              <a:prstGeom prst="rect">
                <a:avLst/>
              </a:prstGeom>
              <a:blipFill>
                <a:blip r:embed="rId9"/>
                <a:stretch>
                  <a:fillRect l="-962" t="-901" b="-18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7B683340-B2B8-E000-B227-43998CF888B1}"/>
                  </a:ext>
                </a:extLst>
              </p:cNvPr>
              <p:cNvSpPr txBox="1"/>
              <p:nvPr/>
            </p:nvSpPr>
            <p:spPr>
              <a:xfrm>
                <a:off x="17984337" y="7389684"/>
                <a:ext cx="3981725" cy="14053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fPr>
                        <m:num>
                          <m:r>
                            <a:rPr lang="en-US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𝑓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(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𝑥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,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𝑦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)</m:t>
                          </m:r>
                        </m:num>
                        <m:den>
                          <m:r>
                            <a:rPr lang="en-US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𝑦</m:t>
                          </m:r>
                        </m:den>
                      </m:f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=2</m:t>
                      </m:r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𝑦</m:t>
                      </m:r>
                    </m:oMath>
                  </m:oMathPara>
                </a14:m>
                <a:endParaRPr kumimoji="0" lang="ja-JP" altLang="en-US" sz="4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7B683340-B2B8-E000-B227-43998CF88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4337" y="7389684"/>
                <a:ext cx="3981725" cy="1405385"/>
              </a:xfrm>
              <a:prstGeom prst="rect">
                <a:avLst/>
              </a:prstGeom>
              <a:blipFill>
                <a:blip r:embed="rId10"/>
                <a:stretch>
                  <a:fillRect t="-2679" b="-133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">
                <a:extLst>
                  <a:ext uri="{FF2B5EF4-FFF2-40B4-BE49-F238E27FC236}">
                    <a16:creationId xmlns:a16="http://schemas.microsoft.com/office/drawing/2014/main" id="{DBF107DC-77EF-664C-DB77-236A002DC054}"/>
                  </a:ext>
                </a:extLst>
              </p:cNvPr>
              <p:cNvSpPr txBox="1"/>
              <p:nvPr/>
            </p:nvSpPr>
            <p:spPr>
              <a:xfrm>
                <a:off x="6506197" y="6846237"/>
                <a:ext cx="569835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4" name="テキスト">
                <a:extLst>
                  <a:ext uri="{FF2B5EF4-FFF2-40B4-BE49-F238E27FC236}">
                    <a16:creationId xmlns:a16="http://schemas.microsoft.com/office/drawing/2014/main" id="{DBF107DC-77EF-664C-DB77-236A002DC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197" y="6846237"/>
                <a:ext cx="569835" cy="718145"/>
              </a:xfrm>
              <a:prstGeom prst="rect">
                <a:avLst/>
              </a:prstGeom>
              <a:blipFill>
                <a:blip r:embed="rId11"/>
                <a:stretch>
                  <a:fillRect l="-21739" b="-157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C961DD6-41FB-B5DE-8C71-8AC6C93CC6A1}"/>
                  </a:ext>
                </a:extLst>
              </p:cNvPr>
              <p:cNvSpPr txBox="1"/>
              <p:nvPr/>
            </p:nvSpPr>
            <p:spPr>
              <a:xfrm>
                <a:off x="9346155" y="3542587"/>
                <a:ext cx="1757274" cy="12875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fPr>
                        <m:num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ヒラギノ角ゴ ProN W6"/>
                            </a:rPr>
                            <m:t>𝜕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ヒラギノ角ゴ ProN W6"/>
                            </a:rPr>
                            <m:t>𝑧</m:t>
                          </m:r>
                        </m:num>
                        <m:den>
                          <m:r>
                            <a:rPr lang="en-US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0" lang="ja-JP" altLang="en-US" sz="4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C961DD6-41FB-B5DE-8C71-8AC6C93CC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155" y="3542587"/>
                <a:ext cx="1757274" cy="1287532"/>
              </a:xfrm>
              <a:prstGeom prst="rect">
                <a:avLst/>
              </a:prstGeom>
              <a:blipFill>
                <a:blip r:embed="rId12"/>
                <a:stretch>
                  <a:fillRect t="-971" b="-14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D9D8EC76-4E4C-722C-6EE3-81115AADF866}"/>
                  </a:ext>
                </a:extLst>
              </p:cNvPr>
              <p:cNvSpPr txBox="1"/>
              <p:nvPr/>
            </p:nvSpPr>
            <p:spPr>
              <a:xfrm>
                <a:off x="12075067" y="3542587"/>
                <a:ext cx="2309950" cy="14032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44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 </m:t>
                      </m:r>
                      <m:f>
                        <m:fPr>
                          <m:ctrlP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</m:ctrlPr>
                        </m:fPr>
                        <m:num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ヒラギノ角ゴ ProN W6"/>
                            </a:rPr>
                            <m:t>𝜕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ヒラギノ角ゴ ProN W6"/>
                            </a:rPr>
                            <m:t>𝑧</m:t>
                          </m:r>
                        </m:num>
                        <m:den>
                          <m:r>
                            <a:rPr lang="en-US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 </m:t>
                      </m:r>
                    </m:oMath>
                  </m:oMathPara>
                </a14:m>
                <a:endParaRPr kumimoji="0" lang="ja-JP" altLang="en-US" sz="6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D9D8EC76-4E4C-722C-6EE3-81115AADF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5067" y="3542587"/>
                <a:ext cx="2309950" cy="1403205"/>
              </a:xfrm>
              <a:prstGeom prst="rect">
                <a:avLst/>
              </a:prstGeom>
              <a:blipFill>
                <a:blip r:embed="rId13"/>
                <a:stretch>
                  <a:fillRect t="-893" b="-1696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A1D2DEF-37B0-8544-6072-BDB44006E61C}"/>
              </a:ext>
            </a:extLst>
          </p:cNvPr>
          <p:cNvSpPr txBox="1"/>
          <p:nvPr/>
        </p:nvSpPr>
        <p:spPr>
          <a:xfrm>
            <a:off x="8414585" y="10631920"/>
            <a:ext cx="14637661" cy="677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この場合、</a:t>
            </a: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x</a:t>
            </a:r>
            <a:r>
              <a:rPr kumimoji="0" lang="ja-JP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も</a:t>
            </a: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y</a:t>
            </a:r>
            <a:r>
              <a:rPr kumimoji="0" lang="ja-JP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も</a:t>
            </a: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0</a:t>
            </a:r>
            <a:r>
              <a:rPr kumimoji="0" lang="ja-JP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の時が、傾き</a:t>
            </a: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0</a:t>
            </a:r>
            <a:r>
              <a:rPr kumimoji="0" lang="ja-JP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で</a:t>
            </a: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z</a:t>
            </a:r>
            <a:r>
              <a:rPr kumimoji="0" lang="ja-JP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は最小</a:t>
            </a:r>
          </a:p>
        </p:txBody>
      </p:sp>
    </p:spTree>
    <p:extLst>
      <p:ext uri="{BB962C8B-B14F-4D97-AF65-F5344CB8AC3E}">
        <p14:creationId xmlns:p14="http://schemas.microsoft.com/office/powerpoint/2010/main" val="234765727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169" name="学習"/>
          <p:cNvSpPr txBox="1"/>
          <p:nvPr/>
        </p:nvSpPr>
        <p:spPr>
          <a:xfrm>
            <a:off x="8859739" y="265825"/>
            <a:ext cx="687367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ちょっとだけ微分の復習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C6578B8-6834-AB67-128E-A93D3C467C22}"/>
                  </a:ext>
                </a:extLst>
              </p:cNvPr>
              <p:cNvSpPr txBox="1"/>
              <p:nvPr/>
            </p:nvSpPr>
            <p:spPr>
              <a:xfrm>
                <a:off x="13230042" y="6402396"/>
                <a:ext cx="3085012" cy="1292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800" i="1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ja-JP" sz="4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48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4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4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sz="48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4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ja-JP" sz="4800" b="0" i="0"/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sym typeface="ヒラギノ角ゴ ProN W6"/>
                  </a:rPr>
                  <a:t>とすれば</a:t>
                </a: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C6578B8-6834-AB67-128E-A93D3C467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0042" y="6402396"/>
                <a:ext cx="3085012" cy="1292662"/>
              </a:xfrm>
              <a:prstGeom prst="rect">
                <a:avLst/>
              </a:prstGeom>
              <a:blipFill>
                <a:blip r:embed="rId4"/>
                <a:stretch>
                  <a:fillRect l="-4098" b="-2058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2982C27-FF90-3D10-9952-94685F4A8DCB}"/>
                  </a:ext>
                </a:extLst>
              </p:cNvPr>
              <p:cNvSpPr txBox="1"/>
              <p:nvPr/>
            </p:nvSpPr>
            <p:spPr>
              <a:xfrm>
                <a:off x="18034161" y="5529410"/>
                <a:ext cx="3981725" cy="1289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fPr>
                        <m:num>
                          <m:r>
                            <a:rPr lang="en-US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𝑓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(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𝑥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,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𝑦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)</m:t>
                          </m:r>
                        </m:num>
                        <m:den>
                          <m:r>
                            <a:rPr lang="en-US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𝑥</m:t>
                          </m:r>
                        </m:den>
                      </m:f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=2</m:t>
                      </m:r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𝑥</m:t>
                      </m:r>
                    </m:oMath>
                  </m:oMathPara>
                </a14:m>
                <a:endParaRPr kumimoji="0" lang="ja-JP" altLang="en-US" sz="4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2982C27-FF90-3D10-9952-94685F4A8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4161" y="5529410"/>
                <a:ext cx="3981725" cy="1289712"/>
              </a:xfrm>
              <a:prstGeom prst="rect">
                <a:avLst/>
              </a:prstGeom>
              <a:blipFill>
                <a:blip r:embed="rId5"/>
                <a:stretch>
                  <a:fillRect t="-2913" b="-135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勾配降下法という手法を用います…">
            <a:extLst>
              <a:ext uri="{FF2B5EF4-FFF2-40B4-BE49-F238E27FC236}">
                <a16:creationId xmlns:a16="http://schemas.microsoft.com/office/drawing/2014/main" id="{102FA770-0F46-B367-6035-9B1CED6BD573}"/>
              </a:ext>
            </a:extLst>
          </p:cNvPr>
          <p:cNvSpPr txBox="1"/>
          <p:nvPr/>
        </p:nvSpPr>
        <p:spPr>
          <a:xfrm>
            <a:off x="14560313" y="10133435"/>
            <a:ext cx="10265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DB9D16B-06AC-B578-B11F-BF3CBB137597}"/>
              </a:ext>
            </a:extLst>
          </p:cNvPr>
          <p:cNvSpPr txBox="1"/>
          <p:nvPr/>
        </p:nvSpPr>
        <p:spPr>
          <a:xfrm>
            <a:off x="9614895" y="3926821"/>
            <a:ext cx="14637661" cy="677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(</a:t>
            </a:r>
            <a:r>
              <a:rPr kumimoji="0" lang="ja-JP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または　　）は</a:t>
            </a: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 y (</a:t>
            </a:r>
            <a:r>
              <a:rPr kumimoji="0" lang="ja-JP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または</a:t>
            </a: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x) </a:t>
            </a:r>
            <a:r>
              <a:rPr kumimoji="0" lang="ja-JP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を定数とするので、</a:t>
            </a:r>
          </a:p>
        </p:txBody>
      </p:sp>
      <p:sp>
        <p:nvSpPr>
          <p:cNvPr id="5" name="勾配降下法という手法を用います…">
            <a:extLst>
              <a:ext uri="{FF2B5EF4-FFF2-40B4-BE49-F238E27FC236}">
                <a16:creationId xmlns:a16="http://schemas.microsoft.com/office/drawing/2014/main" id="{726854C3-CC4B-EC09-0BE1-5B13AF318F92}"/>
              </a:ext>
            </a:extLst>
          </p:cNvPr>
          <p:cNvSpPr txBox="1"/>
          <p:nvPr/>
        </p:nvSpPr>
        <p:spPr>
          <a:xfrm>
            <a:off x="10027945" y="1610039"/>
            <a:ext cx="13593465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en-US" sz="4400"/>
              <a:t>yを固定してx</a:t>
            </a:r>
            <a:r>
              <a:rPr lang="ja-JP" altLang="en-US" sz="4400"/>
              <a:t>が少しだけ動いた時の</a:t>
            </a:r>
            <a:r>
              <a:rPr lang="en-US" altLang="ja-JP" sz="4400"/>
              <a:t>z</a:t>
            </a:r>
            <a:r>
              <a:rPr lang="ja-JP" altLang="en-US" sz="4400"/>
              <a:t>の変化量</a:t>
            </a:r>
            <a:r>
              <a:rPr lang="en-US" altLang="ja-JP" sz="4400"/>
              <a:t> = </a:t>
            </a:r>
            <a:r>
              <a:rPr lang="ja-JP" altLang="en-US" sz="4400"/>
              <a:t>傾き</a:t>
            </a:r>
            <a:endParaRPr lang="en-US" altLang="ja-JP" sz="4400"/>
          </a:p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en-US" altLang="ja-JP" sz="4400"/>
              <a:t>x</a:t>
            </a:r>
            <a:r>
              <a:rPr lang="ja-JP" altLang="en-US" sz="4400"/>
              <a:t>を固定して</a:t>
            </a:r>
            <a:r>
              <a:rPr lang="en-US" altLang="ja-JP" sz="4400"/>
              <a:t>y</a:t>
            </a:r>
            <a:r>
              <a:rPr lang="ja-JP" altLang="en-US" sz="4400"/>
              <a:t>が少しだけ動いた時の</a:t>
            </a:r>
            <a:r>
              <a:rPr lang="en-US" altLang="ja-JP" sz="4400"/>
              <a:t>z</a:t>
            </a:r>
            <a:r>
              <a:rPr lang="ja-JP" altLang="en-US" sz="4400"/>
              <a:t>の変化量 </a:t>
            </a:r>
            <a:r>
              <a:rPr lang="en-US" altLang="ja-JP" sz="4400"/>
              <a:t>= </a:t>
            </a:r>
            <a:r>
              <a:rPr lang="ja-JP" altLang="en-US" sz="4400"/>
              <a:t>傾き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7B683340-B2B8-E000-B227-43998CF888B1}"/>
                  </a:ext>
                </a:extLst>
              </p:cNvPr>
              <p:cNvSpPr txBox="1"/>
              <p:nvPr/>
            </p:nvSpPr>
            <p:spPr>
              <a:xfrm>
                <a:off x="17984337" y="7389684"/>
                <a:ext cx="3981725" cy="14053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fPr>
                        <m:num>
                          <m:r>
                            <a:rPr lang="en-US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𝑓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(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𝑥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,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𝑦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)</m:t>
                          </m:r>
                        </m:num>
                        <m:den>
                          <m:r>
                            <a:rPr lang="en-US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𝑦</m:t>
                          </m:r>
                        </m:den>
                      </m:f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=2</m:t>
                      </m:r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𝑦</m:t>
                      </m:r>
                    </m:oMath>
                  </m:oMathPara>
                </a14:m>
                <a:endParaRPr kumimoji="0" lang="ja-JP" altLang="en-US" sz="4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7B683340-B2B8-E000-B227-43998CF88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4337" y="7389684"/>
                <a:ext cx="3981725" cy="1405385"/>
              </a:xfrm>
              <a:prstGeom prst="rect">
                <a:avLst/>
              </a:prstGeom>
              <a:blipFill>
                <a:blip r:embed="rId6"/>
                <a:stretch>
                  <a:fillRect t="-2679" b="-133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C961DD6-41FB-B5DE-8C71-8AC6C93CC6A1}"/>
                  </a:ext>
                </a:extLst>
              </p:cNvPr>
              <p:cNvSpPr txBox="1"/>
              <p:nvPr/>
            </p:nvSpPr>
            <p:spPr>
              <a:xfrm>
                <a:off x="9346155" y="3542587"/>
                <a:ext cx="1757274" cy="12875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fPr>
                        <m:num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ヒラギノ角ゴ ProN W6"/>
                            </a:rPr>
                            <m:t>𝜕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ヒラギノ角ゴ ProN W6"/>
                            </a:rPr>
                            <m:t>𝑧</m:t>
                          </m:r>
                        </m:num>
                        <m:den>
                          <m:r>
                            <a:rPr lang="en-US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0" lang="ja-JP" altLang="en-US" sz="4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C961DD6-41FB-B5DE-8C71-8AC6C93CC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155" y="3542587"/>
                <a:ext cx="1757274" cy="1287532"/>
              </a:xfrm>
              <a:prstGeom prst="rect">
                <a:avLst/>
              </a:prstGeom>
              <a:blipFill>
                <a:blip r:embed="rId7"/>
                <a:stretch>
                  <a:fillRect t="-971" b="-14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D9D8EC76-4E4C-722C-6EE3-81115AADF866}"/>
                  </a:ext>
                </a:extLst>
              </p:cNvPr>
              <p:cNvSpPr txBox="1"/>
              <p:nvPr/>
            </p:nvSpPr>
            <p:spPr>
              <a:xfrm>
                <a:off x="12075067" y="3542587"/>
                <a:ext cx="2309950" cy="14032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44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 </m:t>
                      </m:r>
                      <m:f>
                        <m:fPr>
                          <m:ctrlP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</m:ctrlPr>
                        </m:fPr>
                        <m:num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ヒラギノ角ゴ ProN W6"/>
                            </a:rPr>
                            <m:t>𝜕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ヒラギノ角ゴ ProN W6"/>
                            </a:rPr>
                            <m:t>𝑧</m:t>
                          </m:r>
                        </m:num>
                        <m:den>
                          <m:r>
                            <a:rPr lang="en-US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 </m:t>
                      </m:r>
                    </m:oMath>
                  </m:oMathPara>
                </a14:m>
                <a:endParaRPr kumimoji="0" lang="ja-JP" altLang="en-US" sz="6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D9D8EC76-4E4C-722C-6EE3-81115AADF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5067" y="3542587"/>
                <a:ext cx="2309950" cy="1403205"/>
              </a:xfrm>
              <a:prstGeom prst="rect">
                <a:avLst/>
              </a:prstGeom>
              <a:blipFill>
                <a:blip r:embed="rId8"/>
                <a:stretch>
                  <a:fillRect t="-893" b="-1696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A1D2DEF-37B0-8544-6072-BDB44006E61C}"/>
              </a:ext>
            </a:extLst>
          </p:cNvPr>
          <p:cNvSpPr txBox="1"/>
          <p:nvPr/>
        </p:nvSpPr>
        <p:spPr>
          <a:xfrm>
            <a:off x="8414585" y="10631920"/>
            <a:ext cx="14637661" cy="677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この場合、</a:t>
            </a: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x</a:t>
            </a:r>
            <a:r>
              <a:rPr kumimoji="0" lang="ja-JP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も</a:t>
            </a: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y</a:t>
            </a:r>
            <a:r>
              <a:rPr kumimoji="0" lang="ja-JP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も</a:t>
            </a: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0</a:t>
            </a:r>
            <a:r>
              <a:rPr kumimoji="0" lang="ja-JP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の時が、傾き</a:t>
            </a: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0</a:t>
            </a:r>
            <a:r>
              <a:rPr kumimoji="0" lang="ja-JP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で</a:t>
            </a: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z</a:t>
            </a:r>
            <a:r>
              <a:rPr kumimoji="0" lang="ja-JP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は最小</a:t>
            </a:r>
          </a:p>
        </p:txBody>
      </p:sp>
      <p:pic>
        <p:nvPicPr>
          <p:cNvPr id="10" name="図 9" descr="グラフ, じょうごグラフ&#10;&#10;自動的に生成された説明">
            <a:extLst>
              <a:ext uri="{FF2B5EF4-FFF2-40B4-BE49-F238E27FC236}">
                <a16:creationId xmlns:a16="http://schemas.microsoft.com/office/drawing/2014/main" id="{E19E944C-528C-8E06-6D0E-C1E41BDFAE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45" y="4945792"/>
            <a:ext cx="7772400" cy="7138780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69B778-69DD-8995-042E-9BA5322AD926}"/>
              </a:ext>
            </a:extLst>
          </p:cNvPr>
          <p:cNvCxnSpPr>
            <a:cxnSpLocks/>
          </p:cNvCxnSpPr>
          <p:nvPr/>
        </p:nvCxnSpPr>
        <p:spPr>
          <a:xfrm>
            <a:off x="5071645" y="4120997"/>
            <a:ext cx="0" cy="2553747"/>
          </a:xfrm>
          <a:prstGeom prst="line">
            <a:avLst/>
          </a:prstGeom>
          <a:noFill/>
          <a:ln w="25400" cap="flat">
            <a:solidFill>
              <a:schemeClr val="bg2">
                <a:lumMod val="9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2C76A3-2A80-D4C3-DDFB-52AA2211E575}"/>
              </a:ext>
            </a:extLst>
          </p:cNvPr>
          <p:cNvCxnSpPr>
            <a:cxnSpLocks/>
          </p:cNvCxnSpPr>
          <p:nvPr/>
        </p:nvCxnSpPr>
        <p:spPr>
          <a:xfrm>
            <a:off x="5071645" y="10970474"/>
            <a:ext cx="0" cy="2553747"/>
          </a:xfrm>
          <a:prstGeom prst="line">
            <a:avLst/>
          </a:prstGeom>
          <a:noFill/>
          <a:ln w="25400" cap="flat">
            <a:solidFill>
              <a:schemeClr val="bg2">
                <a:lumMod val="9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">
                <a:extLst>
                  <a:ext uri="{FF2B5EF4-FFF2-40B4-BE49-F238E27FC236}">
                    <a16:creationId xmlns:a16="http://schemas.microsoft.com/office/drawing/2014/main" id="{0B34841F-4FEF-4DEA-3B72-3408E9892B00}"/>
                  </a:ext>
                </a:extLst>
              </p:cNvPr>
              <p:cNvSpPr txBox="1"/>
              <p:nvPr/>
            </p:nvSpPr>
            <p:spPr>
              <a:xfrm>
                <a:off x="5122250" y="4036466"/>
                <a:ext cx="531363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" name="テキスト">
                <a:extLst>
                  <a:ext uri="{FF2B5EF4-FFF2-40B4-BE49-F238E27FC236}">
                    <a16:creationId xmlns:a16="http://schemas.microsoft.com/office/drawing/2014/main" id="{0B34841F-4FEF-4DEA-3B72-3408E9892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250" y="4036466"/>
                <a:ext cx="531363" cy="718145"/>
              </a:xfrm>
              <a:prstGeom prst="rect">
                <a:avLst/>
              </a:prstGeom>
              <a:blipFill>
                <a:blip r:embed="rId10"/>
                <a:stretch>
                  <a:fillRect l="-142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">
                <a:extLst>
                  <a:ext uri="{FF2B5EF4-FFF2-40B4-BE49-F238E27FC236}">
                    <a16:creationId xmlns:a16="http://schemas.microsoft.com/office/drawing/2014/main" id="{D07CF567-33AD-AF3C-DD10-E6A1C37FD9A9}"/>
                  </a:ext>
                </a:extLst>
              </p:cNvPr>
              <p:cNvSpPr txBox="1"/>
              <p:nvPr/>
            </p:nvSpPr>
            <p:spPr>
              <a:xfrm>
                <a:off x="8297423" y="11725499"/>
                <a:ext cx="562141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7" name="テキスト">
                <a:extLst>
                  <a:ext uri="{FF2B5EF4-FFF2-40B4-BE49-F238E27FC236}">
                    <a16:creationId xmlns:a16="http://schemas.microsoft.com/office/drawing/2014/main" id="{D07CF567-33AD-AF3C-DD10-E6A1C37FD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423" y="11725499"/>
                <a:ext cx="562141" cy="718145"/>
              </a:xfrm>
              <a:prstGeom prst="rect">
                <a:avLst/>
              </a:prstGeom>
              <a:blipFill>
                <a:blip r:embed="rId11"/>
                <a:stretch>
                  <a:fillRect l="-1111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">
                <a:extLst>
                  <a:ext uri="{FF2B5EF4-FFF2-40B4-BE49-F238E27FC236}">
                    <a16:creationId xmlns:a16="http://schemas.microsoft.com/office/drawing/2014/main" id="{19857ADF-E042-64F2-21EA-CC4D5573C259}"/>
                  </a:ext>
                </a:extLst>
              </p:cNvPr>
              <p:cNvSpPr txBox="1"/>
              <p:nvPr/>
            </p:nvSpPr>
            <p:spPr>
              <a:xfrm>
                <a:off x="8129667" y="8795069"/>
                <a:ext cx="569835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8" name="テキスト">
                <a:extLst>
                  <a:ext uri="{FF2B5EF4-FFF2-40B4-BE49-F238E27FC236}">
                    <a16:creationId xmlns:a16="http://schemas.microsoft.com/office/drawing/2014/main" id="{19857ADF-E042-64F2-21EA-CC4D5573C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667" y="8795069"/>
                <a:ext cx="569835" cy="718145"/>
              </a:xfrm>
              <a:prstGeom prst="rect">
                <a:avLst/>
              </a:prstGeom>
              <a:blipFill>
                <a:blip r:embed="rId12"/>
                <a:stretch>
                  <a:fillRect l="-22222" b="-1379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D744767D-C116-FF65-BC7F-E39FBD6D9F48}"/>
                  </a:ext>
                </a:extLst>
              </p:cNvPr>
              <p:cNvSpPr txBox="1"/>
              <p:nvPr/>
            </p:nvSpPr>
            <p:spPr>
              <a:xfrm>
                <a:off x="1185445" y="2066811"/>
                <a:ext cx="5492949" cy="1012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𝑧</m:t>
                      </m:r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 </m:t>
                      </m:r>
                      <m:sSup>
                        <m:sSupPr>
                          <m:ctrlP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sSupPr>
                        <m:e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2</m:t>
                          </m:r>
                        </m:sup>
                      </m:sSup>
                      <m:r>
                        <a:rPr kumimoji="0" lang="en-US" altLang="ja-JP" sz="66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altLang="ja-JP" sz="66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y</m:t>
                      </m:r>
                      <m:r>
                        <a:rPr kumimoji="0" lang="en-US" altLang="ja-JP" sz="6600" b="0" i="0" u="none" strike="noStrike" cap="none" spc="0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2</m:t>
                      </m:r>
                    </m:oMath>
                  </m:oMathPara>
                </a14:m>
                <a:endParaRPr kumimoji="0" lang="ja-JP" altLang="en-US" sz="6600" b="0" i="0" u="none" strike="noStrike" cap="none" spc="0" normalizeH="0" baseline="3000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D744767D-C116-FF65-BC7F-E39FBD6D9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445" y="2066811"/>
                <a:ext cx="5492949" cy="1012713"/>
              </a:xfrm>
              <a:prstGeom prst="rect">
                <a:avLst/>
              </a:prstGeom>
              <a:blipFill>
                <a:blip r:embed="rId13"/>
                <a:stretch>
                  <a:fillRect t="-4938" b="-4074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勾配降下法という手法を用います…">
            <a:extLst>
              <a:ext uri="{FF2B5EF4-FFF2-40B4-BE49-F238E27FC236}">
                <a16:creationId xmlns:a16="http://schemas.microsoft.com/office/drawing/2014/main" id="{EEA542DC-CE6C-24E6-EB8F-79C542B79E71}"/>
              </a:ext>
            </a:extLst>
          </p:cNvPr>
          <p:cNvSpPr txBox="1"/>
          <p:nvPr/>
        </p:nvSpPr>
        <p:spPr>
          <a:xfrm>
            <a:off x="6158152" y="2110995"/>
            <a:ext cx="2872581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/>
              <a:t>の偏微分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292752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, じょうごグラフ&#10;&#10;自動的に生成された説明">
            <a:extLst>
              <a:ext uri="{FF2B5EF4-FFF2-40B4-BE49-F238E27FC236}">
                <a16:creationId xmlns:a16="http://schemas.microsoft.com/office/drawing/2014/main" id="{29705B8B-A306-6B79-C1E4-DF6B5A0121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8" y="4945792"/>
            <a:ext cx="8938202" cy="7374545"/>
          </a:xfrm>
          <a:prstGeom prst="rect">
            <a:avLst/>
          </a:prstGeom>
        </p:spPr>
      </p:pic>
      <p:sp>
        <p:nvSpPr>
          <p:cNvPr id="1168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169" name="学習"/>
          <p:cNvSpPr txBox="1"/>
          <p:nvPr/>
        </p:nvSpPr>
        <p:spPr>
          <a:xfrm>
            <a:off x="8859739" y="265825"/>
            <a:ext cx="687367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ちょっとだけ微分の復習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E102507-F725-48B4-6D71-E0FA4EFA331D}"/>
                  </a:ext>
                </a:extLst>
              </p:cNvPr>
              <p:cNvSpPr txBox="1"/>
              <p:nvPr/>
            </p:nvSpPr>
            <p:spPr>
              <a:xfrm>
                <a:off x="1185445" y="2066811"/>
                <a:ext cx="5492949" cy="1012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𝑧</m:t>
                      </m:r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 </m:t>
                      </m:r>
                      <m:sSup>
                        <m:sSupPr>
                          <m:ctrlP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sSupPr>
                        <m:e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2</m:t>
                          </m:r>
                        </m:sup>
                      </m:sSup>
                      <m:r>
                        <a:rPr kumimoji="0" lang="en-US" altLang="ja-JP" sz="66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altLang="ja-JP" sz="66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y</m:t>
                      </m:r>
                      <m:r>
                        <a:rPr kumimoji="0" lang="en-US" altLang="ja-JP" sz="6600" b="0" i="0" u="none" strike="noStrike" cap="none" spc="0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2</m:t>
                      </m:r>
                    </m:oMath>
                  </m:oMathPara>
                </a14:m>
                <a:endParaRPr kumimoji="0" lang="ja-JP" altLang="en-US" sz="6600" b="0" i="0" u="none" strike="noStrike" cap="none" spc="0" normalizeH="0" baseline="3000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E102507-F725-48B4-6D71-E0FA4EFA3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445" y="2066811"/>
                <a:ext cx="5492949" cy="1012713"/>
              </a:xfrm>
              <a:prstGeom prst="rect">
                <a:avLst/>
              </a:prstGeom>
              <a:blipFill>
                <a:blip r:embed="rId4"/>
                <a:stretch>
                  <a:fillRect t="-4938" b="-4074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勾配降下法という手法を用います…">
            <a:extLst>
              <a:ext uri="{FF2B5EF4-FFF2-40B4-BE49-F238E27FC236}">
                <a16:creationId xmlns:a16="http://schemas.microsoft.com/office/drawing/2014/main" id="{CBE64376-242C-8150-C656-09E2CBEFD1EB}"/>
              </a:ext>
            </a:extLst>
          </p:cNvPr>
          <p:cNvSpPr txBox="1"/>
          <p:nvPr/>
        </p:nvSpPr>
        <p:spPr>
          <a:xfrm>
            <a:off x="6158152" y="2110995"/>
            <a:ext cx="2872581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/>
              <a:t>の偏微分</a:t>
            </a:r>
            <a:endParaRPr/>
          </a:p>
        </p:txBody>
      </p:sp>
      <p:sp>
        <p:nvSpPr>
          <p:cNvPr id="19" name="勾配降下法という手法を用います…">
            <a:extLst>
              <a:ext uri="{FF2B5EF4-FFF2-40B4-BE49-F238E27FC236}">
                <a16:creationId xmlns:a16="http://schemas.microsoft.com/office/drawing/2014/main" id="{102FA770-0F46-B367-6035-9B1CED6BD573}"/>
              </a:ext>
            </a:extLst>
          </p:cNvPr>
          <p:cNvSpPr txBox="1"/>
          <p:nvPr/>
        </p:nvSpPr>
        <p:spPr>
          <a:xfrm>
            <a:off x="14560313" y="10133435"/>
            <a:ext cx="10265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DB9D16B-06AC-B578-B11F-BF3CBB137597}"/>
              </a:ext>
            </a:extLst>
          </p:cNvPr>
          <p:cNvSpPr txBox="1"/>
          <p:nvPr/>
        </p:nvSpPr>
        <p:spPr>
          <a:xfrm>
            <a:off x="8636727" y="3850384"/>
            <a:ext cx="14637661" cy="677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x = 1</a:t>
            </a:r>
            <a:r>
              <a:rPr lang="ja-JP" altLang="en-US" sz="44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の時は　　　　　　　　　で平面になる</a:t>
            </a:r>
            <a:endParaRPr kumimoji="0" lang="ja-JP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sym typeface="ヒラギノ角ゴ ProN W6"/>
            </a:endParaRPr>
          </a:p>
        </p:txBody>
      </p:sp>
      <p:sp>
        <p:nvSpPr>
          <p:cNvPr id="5" name="勾配降下法という手法を用います…">
            <a:extLst>
              <a:ext uri="{FF2B5EF4-FFF2-40B4-BE49-F238E27FC236}">
                <a16:creationId xmlns:a16="http://schemas.microsoft.com/office/drawing/2014/main" id="{726854C3-CC4B-EC09-0BE1-5B13AF318F92}"/>
              </a:ext>
            </a:extLst>
          </p:cNvPr>
          <p:cNvSpPr txBox="1"/>
          <p:nvPr/>
        </p:nvSpPr>
        <p:spPr>
          <a:xfrm>
            <a:off x="10027945" y="1610039"/>
            <a:ext cx="13593465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en-US" sz="4400"/>
              <a:t>yを固定してx</a:t>
            </a:r>
            <a:r>
              <a:rPr lang="ja-JP" altLang="en-US" sz="4400"/>
              <a:t>が少しだけ動いた時の</a:t>
            </a:r>
            <a:r>
              <a:rPr lang="en-US" altLang="ja-JP" sz="4400"/>
              <a:t>z</a:t>
            </a:r>
            <a:r>
              <a:rPr lang="ja-JP" altLang="en-US" sz="4400"/>
              <a:t>の変化量</a:t>
            </a:r>
            <a:r>
              <a:rPr lang="en-US" altLang="ja-JP" sz="4400"/>
              <a:t> = </a:t>
            </a:r>
            <a:r>
              <a:rPr lang="ja-JP" altLang="en-US" sz="4400"/>
              <a:t>傾き</a:t>
            </a:r>
            <a:endParaRPr lang="en-US" altLang="ja-JP" sz="4400"/>
          </a:p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en-US" altLang="ja-JP" sz="4400"/>
              <a:t>x</a:t>
            </a:r>
            <a:r>
              <a:rPr lang="ja-JP" altLang="en-US" sz="4400"/>
              <a:t>を固定して</a:t>
            </a:r>
            <a:r>
              <a:rPr lang="en-US" altLang="ja-JP" sz="4400"/>
              <a:t>y</a:t>
            </a:r>
            <a:r>
              <a:rPr lang="ja-JP" altLang="en-US" sz="4400"/>
              <a:t>が少しだけ動いた時の</a:t>
            </a:r>
            <a:r>
              <a:rPr lang="en-US" altLang="ja-JP" sz="4400"/>
              <a:t>z</a:t>
            </a:r>
            <a:r>
              <a:rPr lang="ja-JP" altLang="en-US" sz="4400"/>
              <a:t>の変化量 </a:t>
            </a:r>
            <a:r>
              <a:rPr lang="en-US" altLang="ja-JP" sz="4400"/>
              <a:t>= </a:t>
            </a:r>
            <a:r>
              <a:rPr lang="ja-JP" altLang="en-US" sz="4400"/>
              <a:t>傾き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2C76A3-2A80-D4C3-DDFB-52AA2211E575}"/>
              </a:ext>
            </a:extLst>
          </p:cNvPr>
          <p:cNvCxnSpPr>
            <a:cxnSpLocks/>
          </p:cNvCxnSpPr>
          <p:nvPr/>
        </p:nvCxnSpPr>
        <p:spPr>
          <a:xfrm>
            <a:off x="5071645" y="10970474"/>
            <a:ext cx="0" cy="2553747"/>
          </a:xfrm>
          <a:prstGeom prst="line">
            <a:avLst/>
          </a:prstGeom>
          <a:noFill/>
          <a:ln w="25400" cap="flat">
            <a:solidFill>
              <a:schemeClr val="bg2">
                <a:lumMod val="9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69B778-69DD-8995-042E-9BA5322AD926}"/>
              </a:ext>
            </a:extLst>
          </p:cNvPr>
          <p:cNvCxnSpPr>
            <a:cxnSpLocks/>
          </p:cNvCxnSpPr>
          <p:nvPr/>
        </p:nvCxnSpPr>
        <p:spPr>
          <a:xfrm>
            <a:off x="5071645" y="4042232"/>
            <a:ext cx="0" cy="5047066"/>
          </a:xfrm>
          <a:prstGeom prst="line">
            <a:avLst/>
          </a:prstGeom>
          <a:noFill/>
          <a:ln w="25400" cap="flat">
            <a:solidFill>
              <a:schemeClr val="bg2">
                <a:lumMod val="9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BA25087-77D9-07D7-540F-15A0BC1DACAA}"/>
              </a:ext>
            </a:extLst>
          </p:cNvPr>
          <p:cNvCxnSpPr>
            <a:cxnSpLocks/>
          </p:cNvCxnSpPr>
          <p:nvPr/>
        </p:nvCxnSpPr>
        <p:spPr>
          <a:xfrm>
            <a:off x="5071645" y="6577445"/>
            <a:ext cx="0" cy="2511853"/>
          </a:xfrm>
          <a:prstGeom prst="line">
            <a:avLst/>
          </a:prstGeom>
          <a:noFill/>
          <a:ln w="25400" cap="flat">
            <a:solidFill>
              <a:schemeClr val="bg2">
                <a:lumMod val="75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AFA5190C-A890-C53A-61E0-17EFD68E7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527" y="5333292"/>
            <a:ext cx="6186851" cy="6328633"/>
          </a:xfrm>
          <a:prstGeom prst="rect">
            <a:avLst/>
          </a:prstGeom>
        </p:spPr>
      </p:pic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F037B5CA-79DF-FEF2-4E76-3B1D1DA9C38B}"/>
              </a:ext>
            </a:extLst>
          </p:cNvPr>
          <p:cNvSpPr/>
          <p:nvPr/>
        </p:nvSpPr>
        <p:spPr>
          <a:xfrm>
            <a:off x="1990658" y="4830119"/>
            <a:ext cx="6981315" cy="8206749"/>
          </a:xfrm>
          <a:custGeom>
            <a:avLst/>
            <a:gdLst>
              <a:gd name="connsiteX0" fmla="*/ 72189 w 4331368"/>
              <a:gd name="connsiteY0" fmla="*/ 6376737 h 6376737"/>
              <a:gd name="connsiteX1" fmla="*/ 96252 w 4331368"/>
              <a:gd name="connsiteY1" fmla="*/ 866274 h 6376737"/>
              <a:gd name="connsiteX2" fmla="*/ 4331368 w 4331368"/>
              <a:gd name="connsiteY2" fmla="*/ 0 h 6376737"/>
              <a:gd name="connsiteX3" fmla="*/ 4283242 w 4331368"/>
              <a:gd name="connsiteY3" fmla="*/ 3609474 h 6376737"/>
              <a:gd name="connsiteX4" fmla="*/ 0 w 4331368"/>
              <a:gd name="connsiteY4" fmla="*/ 5317958 h 6376737"/>
              <a:gd name="connsiteX5" fmla="*/ 0 w 4331368"/>
              <a:gd name="connsiteY5" fmla="*/ 5317958 h 6376737"/>
              <a:gd name="connsiteX0" fmla="*/ 0 w 4708113"/>
              <a:gd name="connsiteY0" fmla="*/ 4951828 h 5317958"/>
              <a:gd name="connsiteX1" fmla="*/ 472997 w 4708113"/>
              <a:gd name="connsiteY1" fmla="*/ 866274 h 5317958"/>
              <a:gd name="connsiteX2" fmla="*/ 4708113 w 4708113"/>
              <a:gd name="connsiteY2" fmla="*/ 0 h 5317958"/>
              <a:gd name="connsiteX3" fmla="*/ 4659987 w 4708113"/>
              <a:gd name="connsiteY3" fmla="*/ 3609474 h 5317958"/>
              <a:gd name="connsiteX4" fmla="*/ 376745 w 4708113"/>
              <a:gd name="connsiteY4" fmla="*/ 5317958 h 5317958"/>
              <a:gd name="connsiteX5" fmla="*/ 376745 w 4708113"/>
              <a:gd name="connsiteY5" fmla="*/ 5317958 h 5317958"/>
              <a:gd name="connsiteX0" fmla="*/ 96252 w 4331368"/>
              <a:gd name="connsiteY0" fmla="*/ 866274 h 5317958"/>
              <a:gd name="connsiteX1" fmla="*/ 4331368 w 4331368"/>
              <a:gd name="connsiteY1" fmla="*/ 0 h 5317958"/>
              <a:gd name="connsiteX2" fmla="*/ 4283242 w 4331368"/>
              <a:gd name="connsiteY2" fmla="*/ 3609474 h 5317958"/>
              <a:gd name="connsiteX3" fmla="*/ 0 w 4331368"/>
              <a:gd name="connsiteY3" fmla="*/ 5317958 h 5317958"/>
              <a:gd name="connsiteX4" fmla="*/ 0 w 4331368"/>
              <a:gd name="connsiteY4" fmla="*/ 5317958 h 5317958"/>
              <a:gd name="connsiteX0" fmla="*/ 96252 w 4331368"/>
              <a:gd name="connsiteY0" fmla="*/ 866274 h 5317958"/>
              <a:gd name="connsiteX1" fmla="*/ 4331368 w 4331368"/>
              <a:gd name="connsiteY1" fmla="*/ 0 h 5317958"/>
              <a:gd name="connsiteX2" fmla="*/ 4331343 w 4331368"/>
              <a:gd name="connsiteY2" fmla="*/ 3609474 h 5317958"/>
              <a:gd name="connsiteX3" fmla="*/ 0 w 4331368"/>
              <a:gd name="connsiteY3" fmla="*/ 5317958 h 5317958"/>
              <a:gd name="connsiteX4" fmla="*/ 0 w 4331368"/>
              <a:gd name="connsiteY4" fmla="*/ 5317958 h 5317958"/>
              <a:gd name="connsiteX0" fmla="*/ 400886 w 4331368"/>
              <a:gd name="connsiteY0" fmla="*/ 0 h 5324441"/>
              <a:gd name="connsiteX1" fmla="*/ 4331368 w 4331368"/>
              <a:gd name="connsiteY1" fmla="*/ 6483 h 5324441"/>
              <a:gd name="connsiteX2" fmla="*/ 4331343 w 4331368"/>
              <a:gd name="connsiteY2" fmla="*/ 3615957 h 5324441"/>
              <a:gd name="connsiteX3" fmla="*/ 0 w 4331368"/>
              <a:gd name="connsiteY3" fmla="*/ 5324441 h 5324441"/>
              <a:gd name="connsiteX4" fmla="*/ 0 w 4331368"/>
              <a:gd name="connsiteY4" fmla="*/ 5324441 h 5324441"/>
              <a:gd name="connsiteX0" fmla="*/ 0 w 4363383"/>
              <a:gd name="connsiteY0" fmla="*/ 759406 h 5317958"/>
              <a:gd name="connsiteX1" fmla="*/ 4363383 w 4363383"/>
              <a:gd name="connsiteY1" fmla="*/ 0 h 5317958"/>
              <a:gd name="connsiteX2" fmla="*/ 4363358 w 4363383"/>
              <a:gd name="connsiteY2" fmla="*/ 3609474 h 5317958"/>
              <a:gd name="connsiteX3" fmla="*/ 32015 w 4363383"/>
              <a:gd name="connsiteY3" fmla="*/ 5317958 h 5317958"/>
              <a:gd name="connsiteX4" fmla="*/ 32015 w 4363383"/>
              <a:gd name="connsiteY4" fmla="*/ 5317958 h 5317958"/>
              <a:gd name="connsiteX0" fmla="*/ 0 w 4347350"/>
              <a:gd name="connsiteY0" fmla="*/ 1169068 h 5317958"/>
              <a:gd name="connsiteX1" fmla="*/ 4347350 w 4347350"/>
              <a:gd name="connsiteY1" fmla="*/ 0 h 5317958"/>
              <a:gd name="connsiteX2" fmla="*/ 4347325 w 4347350"/>
              <a:gd name="connsiteY2" fmla="*/ 3609474 h 5317958"/>
              <a:gd name="connsiteX3" fmla="*/ 15982 w 4347350"/>
              <a:gd name="connsiteY3" fmla="*/ 5317958 h 5317958"/>
              <a:gd name="connsiteX4" fmla="*/ 15982 w 4347350"/>
              <a:gd name="connsiteY4" fmla="*/ 5317958 h 5317958"/>
              <a:gd name="connsiteX0" fmla="*/ 0 w 4363691"/>
              <a:gd name="connsiteY0" fmla="*/ 1012587 h 5317958"/>
              <a:gd name="connsiteX1" fmla="*/ 4363691 w 4363691"/>
              <a:gd name="connsiteY1" fmla="*/ 0 h 5317958"/>
              <a:gd name="connsiteX2" fmla="*/ 4363666 w 4363691"/>
              <a:gd name="connsiteY2" fmla="*/ 3609474 h 5317958"/>
              <a:gd name="connsiteX3" fmla="*/ 32323 w 4363691"/>
              <a:gd name="connsiteY3" fmla="*/ 5317958 h 5317958"/>
              <a:gd name="connsiteX4" fmla="*/ 32323 w 4363691"/>
              <a:gd name="connsiteY4" fmla="*/ 5317958 h 5317958"/>
              <a:gd name="connsiteX0" fmla="*/ 0 w 4363691"/>
              <a:gd name="connsiteY0" fmla="*/ 1012587 h 5590099"/>
              <a:gd name="connsiteX1" fmla="*/ 4363691 w 4363691"/>
              <a:gd name="connsiteY1" fmla="*/ 0 h 5590099"/>
              <a:gd name="connsiteX2" fmla="*/ 4363666 w 4363691"/>
              <a:gd name="connsiteY2" fmla="*/ 3609474 h 5590099"/>
              <a:gd name="connsiteX3" fmla="*/ 32323 w 4363691"/>
              <a:gd name="connsiteY3" fmla="*/ 5317958 h 5590099"/>
              <a:gd name="connsiteX4" fmla="*/ 179388 w 4363691"/>
              <a:gd name="connsiteY4" fmla="*/ 5590099 h 5590099"/>
              <a:gd name="connsiteX0" fmla="*/ 0 w 4363691"/>
              <a:gd name="connsiteY0" fmla="*/ 1012587 h 5590099"/>
              <a:gd name="connsiteX1" fmla="*/ 4363691 w 4363691"/>
              <a:gd name="connsiteY1" fmla="*/ 0 h 5590099"/>
              <a:gd name="connsiteX2" fmla="*/ 4363666 w 4363691"/>
              <a:gd name="connsiteY2" fmla="*/ 3609474 h 5590099"/>
              <a:gd name="connsiteX3" fmla="*/ 544328 w 4363691"/>
              <a:gd name="connsiteY3" fmla="*/ 5399601 h 5590099"/>
              <a:gd name="connsiteX4" fmla="*/ 179388 w 4363691"/>
              <a:gd name="connsiteY4" fmla="*/ 5590099 h 5590099"/>
              <a:gd name="connsiteX0" fmla="*/ 0 w 4363691"/>
              <a:gd name="connsiteY0" fmla="*/ 1012587 h 5746581"/>
              <a:gd name="connsiteX1" fmla="*/ 4363691 w 4363691"/>
              <a:gd name="connsiteY1" fmla="*/ 0 h 5746581"/>
              <a:gd name="connsiteX2" fmla="*/ 4363666 w 4363691"/>
              <a:gd name="connsiteY2" fmla="*/ 3609474 h 5746581"/>
              <a:gd name="connsiteX3" fmla="*/ 555222 w 4363691"/>
              <a:gd name="connsiteY3" fmla="*/ 5746581 h 5746581"/>
              <a:gd name="connsiteX4" fmla="*/ 179388 w 4363691"/>
              <a:gd name="connsiteY4" fmla="*/ 5590099 h 5746581"/>
              <a:gd name="connsiteX0" fmla="*/ 0 w 4396348"/>
              <a:gd name="connsiteY0" fmla="*/ 1012587 h 5746581"/>
              <a:gd name="connsiteX1" fmla="*/ 4363691 w 4396348"/>
              <a:gd name="connsiteY1" fmla="*/ 0 h 5746581"/>
              <a:gd name="connsiteX2" fmla="*/ 4396348 w 4396348"/>
              <a:gd name="connsiteY2" fmla="*/ 3657099 h 5746581"/>
              <a:gd name="connsiteX3" fmla="*/ 555222 w 4396348"/>
              <a:gd name="connsiteY3" fmla="*/ 5746581 h 5746581"/>
              <a:gd name="connsiteX4" fmla="*/ 179388 w 4396348"/>
              <a:gd name="connsiteY4" fmla="*/ 5590099 h 5746581"/>
              <a:gd name="connsiteX0" fmla="*/ 0 w 4396348"/>
              <a:gd name="connsiteY0" fmla="*/ 1019391 h 5753385"/>
              <a:gd name="connsiteX1" fmla="*/ 4380032 w 4396348"/>
              <a:gd name="connsiteY1" fmla="*/ 0 h 5753385"/>
              <a:gd name="connsiteX2" fmla="*/ 4396348 w 4396348"/>
              <a:gd name="connsiteY2" fmla="*/ 3663903 h 5753385"/>
              <a:gd name="connsiteX3" fmla="*/ 555222 w 4396348"/>
              <a:gd name="connsiteY3" fmla="*/ 5753385 h 5753385"/>
              <a:gd name="connsiteX4" fmla="*/ 179388 w 4396348"/>
              <a:gd name="connsiteY4" fmla="*/ 5596903 h 5753385"/>
              <a:gd name="connsiteX0" fmla="*/ 0 w 4396348"/>
              <a:gd name="connsiteY0" fmla="*/ 1019391 h 5753385"/>
              <a:gd name="connsiteX1" fmla="*/ 4380032 w 4396348"/>
              <a:gd name="connsiteY1" fmla="*/ 0 h 5753385"/>
              <a:gd name="connsiteX2" fmla="*/ 4396348 w 4396348"/>
              <a:gd name="connsiteY2" fmla="*/ 3663903 h 5753385"/>
              <a:gd name="connsiteX3" fmla="*/ 555222 w 4396348"/>
              <a:gd name="connsiteY3" fmla="*/ 5753385 h 5753385"/>
              <a:gd name="connsiteX0" fmla="*/ 0 w 4047749"/>
              <a:gd name="connsiteY0" fmla="*/ 890124 h 5753385"/>
              <a:gd name="connsiteX1" fmla="*/ 4031433 w 4047749"/>
              <a:gd name="connsiteY1" fmla="*/ 0 h 5753385"/>
              <a:gd name="connsiteX2" fmla="*/ 4047749 w 4047749"/>
              <a:gd name="connsiteY2" fmla="*/ 3663903 h 5753385"/>
              <a:gd name="connsiteX3" fmla="*/ 206623 w 4047749"/>
              <a:gd name="connsiteY3" fmla="*/ 5753385 h 5753385"/>
              <a:gd name="connsiteX0" fmla="*/ 0 w 4527073"/>
              <a:gd name="connsiteY0" fmla="*/ 1012587 h 5753385"/>
              <a:gd name="connsiteX1" fmla="*/ 4510757 w 4527073"/>
              <a:gd name="connsiteY1" fmla="*/ 0 h 5753385"/>
              <a:gd name="connsiteX2" fmla="*/ 4527073 w 4527073"/>
              <a:gd name="connsiteY2" fmla="*/ 3663903 h 5753385"/>
              <a:gd name="connsiteX3" fmla="*/ 685947 w 4527073"/>
              <a:gd name="connsiteY3" fmla="*/ 5753385 h 5753385"/>
              <a:gd name="connsiteX0" fmla="*/ 0 w 4527073"/>
              <a:gd name="connsiteY0" fmla="*/ 1012587 h 5937081"/>
              <a:gd name="connsiteX1" fmla="*/ 4510757 w 4527073"/>
              <a:gd name="connsiteY1" fmla="*/ 0 h 5937081"/>
              <a:gd name="connsiteX2" fmla="*/ 4527073 w 4527073"/>
              <a:gd name="connsiteY2" fmla="*/ 3663903 h 5937081"/>
              <a:gd name="connsiteX3" fmla="*/ 348241 w 4527073"/>
              <a:gd name="connsiteY3" fmla="*/ 5937081 h 5937081"/>
              <a:gd name="connsiteX0" fmla="*/ 0 w 4527073"/>
              <a:gd name="connsiteY0" fmla="*/ 1012587 h 6011920"/>
              <a:gd name="connsiteX1" fmla="*/ 4510757 w 4527073"/>
              <a:gd name="connsiteY1" fmla="*/ 0 h 6011920"/>
              <a:gd name="connsiteX2" fmla="*/ 4527073 w 4527073"/>
              <a:gd name="connsiteY2" fmla="*/ 3663903 h 6011920"/>
              <a:gd name="connsiteX3" fmla="*/ 228410 w 4527073"/>
              <a:gd name="connsiteY3" fmla="*/ 6011920 h 6011920"/>
              <a:gd name="connsiteX0" fmla="*/ 0 w 4527073"/>
              <a:gd name="connsiteY0" fmla="*/ 1012587 h 6052741"/>
              <a:gd name="connsiteX1" fmla="*/ 4510757 w 4527073"/>
              <a:gd name="connsiteY1" fmla="*/ 0 h 6052741"/>
              <a:gd name="connsiteX2" fmla="*/ 4527073 w 4527073"/>
              <a:gd name="connsiteY2" fmla="*/ 3663903 h 6052741"/>
              <a:gd name="connsiteX3" fmla="*/ 141261 w 4527073"/>
              <a:gd name="connsiteY3" fmla="*/ 6052741 h 6052741"/>
              <a:gd name="connsiteX0" fmla="*/ 5805 w 4532878"/>
              <a:gd name="connsiteY0" fmla="*/ 1012587 h 6141187"/>
              <a:gd name="connsiteX1" fmla="*/ 4516562 w 4532878"/>
              <a:gd name="connsiteY1" fmla="*/ 0 h 6141187"/>
              <a:gd name="connsiteX2" fmla="*/ 4532878 w 4532878"/>
              <a:gd name="connsiteY2" fmla="*/ 3663903 h 6141187"/>
              <a:gd name="connsiteX3" fmla="*/ 0 w 4532878"/>
              <a:gd name="connsiteY3" fmla="*/ 6141187 h 6141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2878" h="6141187">
                <a:moveTo>
                  <a:pt x="5805" y="1012587"/>
                </a:moveTo>
                <a:lnTo>
                  <a:pt x="4516562" y="0"/>
                </a:lnTo>
                <a:cubicBezTo>
                  <a:pt x="4516554" y="1203158"/>
                  <a:pt x="4532886" y="2460745"/>
                  <a:pt x="4532878" y="3663903"/>
                </a:cubicBezTo>
                <a:lnTo>
                  <a:pt x="0" y="6141187"/>
                </a:lnTo>
              </a:path>
            </a:pathLst>
          </a:custGeom>
          <a:solidFill>
            <a:schemeClr val="tx2">
              <a:lumMod val="20000"/>
              <a:lumOff val="80000"/>
              <a:alpha val="31000"/>
            </a:schemeClr>
          </a:solidFill>
          <a:ln w="12700" cap="flat">
            <a:solidFill>
              <a:schemeClr val="bg2">
                <a:lumMod val="9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CEAAE1E-5D96-CE21-0B82-F1228AB8EC23}"/>
                  </a:ext>
                </a:extLst>
              </p:cNvPr>
              <p:cNvSpPr txBox="1"/>
              <p:nvPr/>
            </p:nvSpPr>
            <p:spPr>
              <a:xfrm>
                <a:off x="13209082" y="3591167"/>
                <a:ext cx="5492949" cy="9922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𝑧</m:t>
                      </m:r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</m:t>
                      </m:r>
                      <m:r>
                        <a:rPr kumimoji="0" lang="en-US" altLang="ja-JP" sz="66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1+</m:t>
                      </m:r>
                      <m:r>
                        <m:rPr>
                          <m:sty m:val="p"/>
                        </m:rPr>
                        <a:rPr kumimoji="0" lang="en-US" altLang="ja-JP" sz="66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y</m:t>
                      </m:r>
                      <m:r>
                        <a:rPr kumimoji="0" lang="en-US" altLang="ja-JP" sz="6600" b="0" i="0" u="none" strike="noStrike" cap="none" spc="0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2</m:t>
                      </m:r>
                    </m:oMath>
                  </m:oMathPara>
                </a14:m>
                <a:endParaRPr kumimoji="0" lang="ja-JP" altLang="en-US" sz="6600" b="0" i="0" u="none" strike="noStrike" cap="none" spc="0" normalizeH="0" baseline="3000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CEAAE1E-5D96-CE21-0B82-F1228AB8E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9082" y="3591167"/>
                <a:ext cx="5492949" cy="992259"/>
              </a:xfrm>
              <a:prstGeom prst="rect">
                <a:avLst/>
              </a:prstGeom>
              <a:blipFill>
                <a:blip r:embed="rId7"/>
                <a:stretch>
                  <a:fillRect b="-29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下矢印 27">
            <a:extLst>
              <a:ext uri="{FF2B5EF4-FFF2-40B4-BE49-F238E27FC236}">
                <a16:creationId xmlns:a16="http://schemas.microsoft.com/office/drawing/2014/main" id="{7F710F66-F366-7151-735A-5794B19910F5}"/>
              </a:ext>
            </a:extLst>
          </p:cNvPr>
          <p:cNvSpPr/>
          <p:nvPr/>
        </p:nvSpPr>
        <p:spPr>
          <a:xfrm rot="6943321">
            <a:off x="8056561" y="9348014"/>
            <a:ext cx="724492" cy="1682747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">
                <a:extLst>
                  <a:ext uri="{FF2B5EF4-FFF2-40B4-BE49-F238E27FC236}">
                    <a16:creationId xmlns:a16="http://schemas.microsoft.com/office/drawing/2014/main" id="{9F557D0D-6E1D-EFBE-A8EE-64C085A31CD9}"/>
                  </a:ext>
                </a:extLst>
              </p:cNvPr>
              <p:cNvSpPr txBox="1"/>
              <p:nvPr/>
            </p:nvSpPr>
            <p:spPr>
              <a:xfrm>
                <a:off x="5122250" y="4036466"/>
                <a:ext cx="531363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0" name="テキスト">
                <a:extLst>
                  <a:ext uri="{FF2B5EF4-FFF2-40B4-BE49-F238E27FC236}">
                    <a16:creationId xmlns:a16="http://schemas.microsoft.com/office/drawing/2014/main" id="{9F557D0D-6E1D-EFBE-A8EE-64C085A3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250" y="4036466"/>
                <a:ext cx="531363" cy="718145"/>
              </a:xfrm>
              <a:prstGeom prst="rect">
                <a:avLst/>
              </a:prstGeom>
              <a:blipFill>
                <a:blip r:embed="rId8"/>
                <a:stretch>
                  <a:fillRect l="-142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">
                <a:extLst>
                  <a:ext uri="{FF2B5EF4-FFF2-40B4-BE49-F238E27FC236}">
                    <a16:creationId xmlns:a16="http://schemas.microsoft.com/office/drawing/2014/main" id="{39965093-CCD0-9DB6-499D-8456BFF02D9C}"/>
                  </a:ext>
                </a:extLst>
              </p:cNvPr>
              <p:cNvSpPr txBox="1"/>
              <p:nvPr/>
            </p:nvSpPr>
            <p:spPr>
              <a:xfrm>
                <a:off x="8297423" y="11725499"/>
                <a:ext cx="562141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1" name="テキスト">
                <a:extLst>
                  <a:ext uri="{FF2B5EF4-FFF2-40B4-BE49-F238E27FC236}">
                    <a16:creationId xmlns:a16="http://schemas.microsoft.com/office/drawing/2014/main" id="{39965093-CCD0-9DB6-499D-8456BFF02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423" y="11725499"/>
                <a:ext cx="562141" cy="718145"/>
              </a:xfrm>
              <a:prstGeom prst="rect">
                <a:avLst/>
              </a:prstGeom>
              <a:blipFill>
                <a:blip r:embed="rId9"/>
                <a:stretch>
                  <a:fillRect l="-1111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">
                <a:extLst>
                  <a:ext uri="{FF2B5EF4-FFF2-40B4-BE49-F238E27FC236}">
                    <a16:creationId xmlns:a16="http://schemas.microsoft.com/office/drawing/2014/main" id="{F9F8FBBA-B2AC-83BB-0B56-EDE2B20094E2}"/>
                  </a:ext>
                </a:extLst>
              </p:cNvPr>
              <p:cNvSpPr txBox="1"/>
              <p:nvPr/>
            </p:nvSpPr>
            <p:spPr>
              <a:xfrm>
                <a:off x="8129667" y="8795069"/>
                <a:ext cx="569835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2" name="テキスト">
                <a:extLst>
                  <a:ext uri="{FF2B5EF4-FFF2-40B4-BE49-F238E27FC236}">
                    <a16:creationId xmlns:a16="http://schemas.microsoft.com/office/drawing/2014/main" id="{F9F8FBBA-B2AC-83BB-0B56-EDE2B2009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667" y="8795069"/>
                <a:ext cx="569835" cy="718145"/>
              </a:xfrm>
              <a:prstGeom prst="rect">
                <a:avLst/>
              </a:prstGeom>
              <a:blipFill>
                <a:blip r:embed="rId10"/>
                <a:stretch>
                  <a:fillRect l="-22222" b="-1379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">
                <a:extLst>
                  <a:ext uri="{FF2B5EF4-FFF2-40B4-BE49-F238E27FC236}">
                    <a16:creationId xmlns:a16="http://schemas.microsoft.com/office/drawing/2014/main" id="{F29D1C17-0D45-5468-BE48-3C11E0E1CFFB}"/>
                  </a:ext>
                </a:extLst>
              </p:cNvPr>
              <p:cNvSpPr txBox="1"/>
              <p:nvPr/>
            </p:nvSpPr>
            <p:spPr>
              <a:xfrm>
                <a:off x="13714952" y="5276609"/>
                <a:ext cx="531363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3" name="テキスト">
                <a:extLst>
                  <a:ext uri="{FF2B5EF4-FFF2-40B4-BE49-F238E27FC236}">
                    <a16:creationId xmlns:a16="http://schemas.microsoft.com/office/drawing/2014/main" id="{F29D1C17-0D45-5468-BE48-3C11E0E1C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4952" y="5276609"/>
                <a:ext cx="531363" cy="718145"/>
              </a:xfrm>
              <a:prstGeom prst="rect">
                <a:avLst/>
              </a:prstGeom>
              <a:blipFill>
                <a:blip r:embed="rId11"/>
                <a:stretch>
                  <a:fillRect l="-142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">
                <a:extLst>
                  <a:ext uri="{FF2B5EF4-FFF2-40B4-BE49-F238E27FC236}">
                    <a16:creationId xmlns:a16="http://schemas.microsoft.com/office/drawing/2014/main" id="{6AEB4BA5-4A44-063E-96A4-D1F1DF4A0FF4}"/>
                  </a:ext>
                </a:extLst>
              </p:cNvPr>
              <p:cNvSpPr txBox="1"/>
              <p:nvPr/>
            </p:nvSpPr>
            <p:spPr>
              <a:xfrm>
                <a:off x="16539759" y="10030287"/>
                <a:ext cx="569835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5" name="テキスト">
                <a:extLst>
                  <a:ext uri="{FF2B5EF4-FFF2-40B4-BE49-F238E27FC236}">
                    <a16:creationId xmlns:a16="http://schemas.microsoft.com/office/drawing/2014/main" id="{6AEB4BA5-4A44-063E-96A4-D1F1DF4A0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9759" y="10030287"/>
                <a:ext cx="569835" cy="718145"/>
              </a:xfrm>
              <a:prstGeom prst="rect">
                <a:avLst/>
              </a:prstGeom>
              <a:blipFill>
                <a:blip r:embed="rId12"/>
                <a:stretch>
                  <a:fillRect l="-21739" b="-1551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円弧 35">
            <a:extLst>
              <a:ext uri="{FF2B5EF4-FFF2-40B4-BE49-F238E27FC236}">
                <a16:creationId xmlns:a16="http://schemas.microsoft.com/office/drawing/2014/main" id="{555C5B42-F129-D11F-059B-DDE9568CE5D3}"/>
              </a:ext>
            </a:extLst>
          </p:cNvPr>
          <p:cNvSpPr/>
          <p:nvPr/>
        </p:nvSpPr>
        <p:spPr>
          <a:xfrm rot="16665380">
            <a:off x="15498355" y="6066589"/>
            <a:ext cx="914400" cy="914400"/>
          </a:xfrm>
          <a:prstGeom prst="arc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537F4F65-D97A-2093-2570-DDC90156B86D}"/>
                  </a:ext>
                </a:extLst>
              </p:cNvPr>
              <p:cNvSpPr txBox="1"/>
              <p:nvPr/>
            </p:nvSpPr>
            <p:spPr>
              <a:xfrm>
                <a:off x="15854588" y="5768521"/>
                <a:ext cx="2558639" cy="4810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32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𝑧</m:t>
                      </m:r>
                      <m:r>
                        <a:rPr kumimoji="0" lang="en-US" altLang="ja-JP" sz="32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</m:t>
                      </m:r>
                      <m:r>
                        <a:rPr kumimoji="0" lang="en-US" altLang="ja-JP" sz="32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1+</m:t>
                      </m:r>
                      <m:r>
                        <m:rPr>
                          <m:sty m:val="p"/>
                        </m:rPr>
                        <a:rPr kumimoji="0" lang="en-US" altLang="ja-JP" sz="32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y</m:t>
                      </m:r>
                      <m:r>
                        <a:rPr kumimoji="0" lang="en-US" altLang="ja-JP" sz="3200" b="0" i="0" u="none" strike="noStrike" cap="none" spc="0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2</m:t>
                      </m:r>
                    </m:oMath>
                  </m:oMathPara>
                </a14:m>
                <a:endParaRPr kumimoji="0" lang="ja-JP" altLang="en-US" sz="3200" b="0" i="0" u="none" strike="noStrike" cap="none" spc="0" normalizeH="0" baseline="3000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537F4F65-D97A-2093-2570-DDC90156B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4588" y="5768521"/>
                <a:ext cx="2558639" cy="481094"/>
              </a:xfrm>
              <a:prstGeom prst="rect">
                <a:avLst/>
              </a:prstGeom>
              <a:blipFill>
                <a:blip r:embed="rId13"/>
                <a:stretch>
                  <a:fillRect b="-2564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">
                <a:extLst>
                  <a:ext uri="{FF2B5EF4-FFF2-40B4-BE49-F238E27FC236}">
                    <a16:creationId xmlns:a16="http://schemas.microsoft.com/office/drawing/2014/main" id="{0F91D7C6-AF82-F062-4A92-DAC50DB02ACD}"/>
                  </a:ext>
                </a:extLst>
              </p:cNvPr>
              <p:cNvSpPr txBox="1"/>
              <p:nvPr/>
            </p:nvSpPr>
            <p:spPr>
              <a:xfrm>
                <a:off x="5731543" y="11174725"/>
                <a:ext cx="557845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" name="テキスト">
                <a:extLst>
                  <a:ext uri="{FF2B5EF4-FFF2-40B4-BE49-F238E27FC236}">
                    <a16:creationId xmlns:a16="http://schemas.microsoft.com/office/drawing/2014/main" id="{0F91D7C6-AF82-F062-4A92-DAC50DB02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543" y="11174725"/>
                <a:ext cx="557845" cy="718145"/>
              </a:xfrm>
              <a:prstGeom prst="rect">
                <a:avLst/>
              </a:prstGeom>
              <a:blipFill>
                <a:blip r:embed="rId14"/>
                <a:stretch>
                  <a:fillRect l="-2222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76781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, じょうごグラフ&#10;&#10;自動的に生成された説明">
            <a:extLst>
              <a:ext uri="{FF2B5EF4-FFF2-40B4-BE49-F238E27FC236}">
                <a16:creationId xmlns:a16="http://schemas.microsoft.com/office/drawing/2014/main" id="{29705B8B-A306-6B79-C1E4-DF6B5A0121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8" y="4945792"/>
            <a:ext cx="8938202" cy="7374545"/>
          </a:xfrm>
          <a:prstGeom prst="rect">
            <a:avLst/>
          </a:prstGeom>
        </p:spPr>
      </p:pic>
      <p:sp>
        <p:nvSpPr>
          <p:cNvPr id="1168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169" name="学習"/>
          <p:cNvSpPr txBox="1"/>
          <p:nvPr/>
        </p:nvSpPr>
        <p:spPr>
          <a:xfrm>
            <a:off x="8859739" y="265825"/>
            <a:ext cx="687367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ちょっとだけ微分の復習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E102507-F725-48B4-6D71-E0FA4EFA331D}"/>
                  </a:ext>
                </a:extLst>
              </p:cNvPr>
              <p:cNvSpPr txBox="1"/>
              <p:nvPr/>
            </p:nvSpPr>
            <p:spPr>
              <a:xfrm>
                <a:off x="1185445" y="2066811"/>
                <a:ext cx="5492949" cy="1012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𝑧</m:t>
                      </m:r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 </m:t>
                      </m:r>
                      <m:sSup>
                        <m:sSupPr>
                          <m:ctrlP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sSupPr>
                        <m:e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2</m:t>
                          </m:r>
                        </m:sup>
                      </m:sSup>
                      <m:r>
                        <a:rPr kumimoji="0" lang="en-US" altLang="ja-JP" sz="66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altLang="ja-JP" sz="66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y</m:t>
                      </m:r>
                      <m:r>
                        <a:rPr kumimoji="0" lang="en-US" altLang="ja-JP" sz="6600" b="0" i="0" u="none" strike="noStrike" cap="none" spc="0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2</m:t>
                      </m:r>
                    </m:oMath>
                  </m:oMathPara>
                </a14:m>
                <a:endParaRPr kumimoji="0" lang="ja-JP" altLang="en-US" sz="6600" b="0" i="0" u="none" strike="noStrike" cap="none" spc="0" normalizeH="0" baseline="3000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E102507-F725-48B4-6D71-E0FA4EFA3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445" y="2066811"/>
                <a:ext cx="5492949" cy="1012713"/>
              </a:xfrm>
              <a:prstGeom prst="rect">
                <a:avLst/>
              </a:prstGeom>
              <a:blipFill>
                <a:blip r:embed="rId4"/>
                <a:stretch>
                  <a:fillRect t="-4938" b="-4074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勾配降下法という手法を用います…">
            <a:extLst>
              <a:ext uri="{FF2B5EF4-FFF2-40B4-BE49-F238E27FC236}">
                <a16:creationId xmlns:a16="http://schemas.microsoft.com/office/drawing/2014/main" id="{CBE64376-242C-8150-C656-09E2CBEFD1EB}"/>
              </a:ext>
            </a:extLst>
          </p:cNvPr>
          <p:cNvSpPr txBox="1"/>
          <p:nvPr/>
        </p:nvSpPr>
        <p:spPr>
          <a:xfrm>
            <a:off x="6158152" y="2110995"/>
            <a:ext cx="2872581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/>
              <a:t>の偏微分</a:t>
            </a:r>
            <a:endParaRPr/>
          </a:p>
        </p:txBody>
      </p:sp>
      <p:sp>
        <p:nvSpPr>
          <p:cNvPr id="19" name="勾配降下法という手法を用います…">
            <a:extLst>
              <a:ext uri="{FF2B5EF4-FFF2-40B4-BE49-F238E27FC236}">
                <a16:creationId xmlns:a16="http://schemas.microsoft.com/office/drawing/2014/main" id="{102FA770-0F46-B367-6035-9B1CED6BD573}"/>
              </a:ext>
            </a:extLst>
          </p:cNvPr>
          <p:cNvSpPr txBox="1"/>
          <p:nvPr/>
        </p:nvSpPr>
        <p:spPr>
          <a:xfrm>
            <a:off x="14560313" y="10133435"/>
            <a:ext cx="10265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DB9D16B-06AC-B578-B11F-BF3CBB137597}"/>
              </a:ext>
            </a:extLst>
          </p:cNvPr>
          <p:cNvSpPr txBox="1"/>
          <p:nvPr/>
        </p:nvSpPr>
        <p:spPr>
          <a:xfrm>
            <a:off x="8636727" y="3850384"/>
            <a:ext cx="14637661" cy="677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x = 1</a:t>
            </a:r>
            <a:r>
              <a:rPr lang="ja-JP" altLang="en-US" sz="44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の時は　　　　　　　　　で平面になる</a:t>
            </a:r>
            <a:endParaRPr kumimoji="0" lang="ja-JP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sym typeface="ヒラギノ角ゴ ProN W6"/>
            </a:endParaRPr>
          </a:p>
        </p:txBody>
      </p:sp>
      <p:sp>
        <p:nvSpPr>
          <p:cNvPr id="5" name="勾配降下法という手法を用います…">
            <a:extLst>
              <a:ext uri="{FF2B5EF4-FFF2-40B4-BE49-F238E27FC236}">
                <a16:creationId xmlns:a16="http://schemas.microsoft.com/office/drawing/2014/main" id="{726854C3-CC4B-EC09-0BE1-5B13AF318F92}"/>
              </a:ext>
            </a:extLst>
          </p:cNvPr>
          <p:cNvSpPr txBox="1"/>
          <p:nvPr/>
        </p:nvSpPr>
        <p:spPr>
          <a:xfrm>
            <a:off x="10027945" y="1610039"/>
            <a:ext cx="13593465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en-US" sz="4400"/>
              <a:t>yを固定してx</a:t>
            </a:r>
            <a:r>
              <a:rPr lang="ja-JP" altLang="en-US" sz="4400"/>
              <a:t>が少しだけ動いた時の</a:t>
            </a:r>
            <a:r>
              <a:rPr lang="en-US" altLang="ja-JP" sz="4400"/>
              <a:t>z</a:t>
            </a:r>
            <a:r>
              <a:rPr lang="ja-JP" altLang="en-US" sz="4400"/>
              <a:t>の変化量</a:t>
            </a:r>
            <a:r>
              <a:rPr lang="en-US" altLang="ja-JP" sz="4400"/>
              <a:t> = </a:t>
            </a:r>
            <a:r>
              <a:rPr lang="ja-JP" altLang="en-US" sz="4400"/>
              <a:t>傾き</a:t>
            </a:r>
            <a:endParaRPr lang="en-US" altLang="ja-JP" sz="4400"/>
          </a:p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en-US" altLang="ja-JP" sz="4400"/>
              <a:t>x</a:t>
            </a:r>
            <a:r>
              <a:rPr lang="ja-JP" altLang="en-US" sz="4400"/>
              <a:t>を固定して</a:t>
            </a:r>
            <a:r>
              <a:rPr lang="en-US" altLang="ja-JP" sz="4400"/>
              <a:t>y</a:t>
            </a:r>
            <a:r>
              <a:rPr lang="ja-JP" altLang="en-US" sz="4400"/>
              <a:t>が少しだけ動いた時の</a:t>
            </a:r>
            <a:r>
              <a:rPr lang="en-US" altLang="ja-JP" sz="4400"/>
              <a:t>z</a:t>
            </a:r>
            <a:r>
              <a:rPr lang="ja-JP" altLang="en-US" sz="4400"/>
              <a:t>の変化量 </a:t>
            </a:r>
            <a:r>
              <a:rPr lang="en-US" altLang="ja-JP" sz="4400"/>
              <a:t>= </a:t>
            </a:r>
            <a:r>
              <a:rPr lang="ja-JP" altLang="en-US" sz="4400"/>
              <a:t>傾き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7B683340-B2B8-E000-B227-43998CF888B1}"/>
                  </a:ext>
                </a:extLst>
              </p:cNvPr>
              <p:cNvSpPr txBox="1"/>
              <p:nvPr/>
            </p:nvSpPr>
            <p:spPr>
              <a:xfrm>
                <a:off x="18702031" y="6075239"/>
                <a:ext cx="3981725" cy="14053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</m:ctrlPr>
                        </m:fPr>
                        <m:num>
                          <m:r>
                            <a:rPr lang="en-US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ja-JP" sz="4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ヒラギノ角ゴ ProN W6"/>
                              <a:sym typeface="ヒラギノ角ゴ ProN W6"/>
                            </a:rPr>
                            <m:t>𝑦</m:t>
                          </m:r>
                        </m:den>
                      </m:f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=2</m:t>
                      </m:r>
                      <m:r>
                        <a:rPr kumimoji="0" lang="en-US" altLang="ja-JP" sz="4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𝑦</m:t>
                      </m:r>
                    </m:oMath>
                  </m:oMathPara>
                </a14:m>
                <a:endParaRPr kumimoji="0" lang="ja-JP" altLang="en-US" sz="4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7B683340-B2B8-E000-B227-43998CF88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2031" y="6075239"/>
                <a:ext cx="3981725" cy="1405385"/>
              </a:xfrm>
              <a:prstGeom prst="rect">
                <a:avLst/>
              </a:prstGeom>
              <a:blipFill>
                <a:blip r:embed="rId5"/>
                <a:stretch>
                  <a:fillRect t="-901" b="-135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A1D2DEF-37B0-8544-6072-BDB44006E61C}"/>
              </a:ext>
            </a:extLst>
          </p:cNvPr>
          <p:cNvSpPr txBox="1"/>
          <p:nvPr/>
        </p:nvSpPr>
        <p:spPr>
          <a:xfrm>
            <a:off x="16824677" y="8294510"/>
            <a:ext cx="7888940" cy="677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y</a:t>
            </a:r>
            <a:r>
              <a:rPr lang="ja-JP" altLang="en-US" sz="44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が</a:t>
            </a: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0</a:t>
            </a:r>
            <a:r>
              <a:rPr kumimoji="0" lang="ja-JP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の時、傾き</a:t>
            </a: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0</a:t>
            </a:r>
            <a:r>
              <a:rPr kumimoji="0" lang="ja-JP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で</a:t>
            </a: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z</a:t>
            </a:r>
            <a:r>
              <a:rPr kumimoji="0" lang="ja-JP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は最小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2C76A3-2A80-D4C3-DDFB-52AA2211E575}"/>
              </a:ext>
            </a:extLst>
          </p:cNvPr>
          <p:cNvCxnSpPr>
            <a:cxnSpLocks/>
          </p:cNvCxnSpPr>
          <p:nvPr/>
        </p:nvCxnSpPr>
        <p:spPr>
          <a:xfrm>
            <a:off x="5071645" y="10970474"/>
            <a:ext cx="0" cy="2553747"/>
          </a:xfrm>
          <a:prstGeom prst="line">
            <a:avLst/>
          </a:prstGeom>
          <a:noFill/>
          <a:ln w="25400" cap="flat">
            <a:solidFill>
              <a:schemeClr val="bg2">
                <a:lumMod val="9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69B778-69DD-8995-042E-9BA5322AD926}"/>
              </a:ext>
            </a:extLst>
          </p:cNvPr>
          <p:cNvCxnSpPr>
            <a:cxnSpLocks/>
          </p:cNvCxnSpPr>
          <p:nvPr/>
        </p:nvCxnSpPr>
        <p:spPr>
          <a:xfrm>
            <a:off x="5071645" y="4042232"/>
            <a:ext cx="0" cy="5047066"/>
          </a:xfrm>
          <a:prstGeom prst="line">
            <a:avLst/>
          </a:prstGeom>
          <a:noFill/>
          <a:ln w="25400" cap="flat">
            <a:solidFill>
              <a:schemeClr val="bg2">
                <a:lumMod val="9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BA25087-77D9-07D7-540F-15A0BC1DACAA}"/>
              </a:ext>
            </a:extLst>
          </p:cNvPr>
          <p:cNvCxnSpPr>
            <a:cxnSpLocks/>
          </p:cNvCxnSpPr>
          <p:nvPr/>
        </p:nvCxnSpPr>
        <p:spPr>
          <a:xfrm>
            <a:off x="5071645" y="6577445"/>
            <a:ext cx="0" cy="2511853"/>
          </a:xfrm>
          <a:prstGeom prst="line">
            <a:avLst/>
          </a:prstGeom>
          <a:noFill/>
          <a:ln w="25400" cap="flat">
            <a:solidFill>
              <a:schemeClr val="bg2">
                <a:lumMod val="75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AFA5190C-A890-C53A-61E0-17EFD68E7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527" y="5333292"/>
            <a:ext cx="6186851" cy="6328633"/>
          </a:xfrm>
          <a:prstGeom prst="rect">
            <a:avLst/>
          </a:prstGeom>
        </p:spPr>
      </p:pic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F037B5CA-79DF-FEF2-4E76-3B1D1DA9C38B}"/>
              </a:ext>
            </a:extLst>
          </p:cNvPr>
          <p:cNvSpPr/>
          <p:nvPr/>
        </p:nvSpPr>
        <p:spPr>
          <a:xfrm>
            <a:off x="1990658" y="4830119"/>
            <a:ext cx="6981315" cy="8206749"/>
          </a:xfrm>
          <a:custGeom>
            <a:avLst/>
            <a:gdLst>
              <a:gd name="connsiteX0" fmla="*/ 72189 w 4331368"/>
              <a:gd name="connsiteY0" fmla="*/ 6376737 h 6376737"/>
              <a:gd name="connsiteX1" fmla="*/ 96252 w 4331368"/>
              <a:gd name="connsiteY1" fmla="*/ 866274 h 6376737"/>
              <a:gd name="connsiteX2" fmla="*/ 4331368 w 4331368"/>
              <a:gd name="connsiteY2" fmla="*/ 0 h 6376737"/>
              <a:gd name="connsiteX3" fmla="*/ 4283242 w 4331368"/>
              <a:gd name="connsiteY3" fmla="*/ 3609474 h 6376737"/>
              <a:gd name="connsiteX4" fmla="*/ 0 w 4331368"/>
              <a:gd name="connsiteY4" fmla="*/ 5317958 h 6376737"/>
              <a:gd name="connsiteX5" fmla="*/ 0 w 4331368"/>
              <a:gd name="connsiteY5" fmla="*/ 5317958 h 6376737"/>
              <a:gd name="connsiteX0" fmla="*/ 0 w 4708113"/>
              <a:gd name="connsiteY0" fmla="*/ 4951828 h 5317958"/>
              <a:gd name="connsiteX1" fmla="*/ 472997 w 4708113"/>
              <a:gd name="connsiteY1" fmla="*/ 866274 h 5317958"/>
              <a:gd name="connsiteX2" fmla="*/ 4708113 w 4708113"/>
              <a:gd name="connsiteY2" fmla="*/ 0 h 5317958"/>
              <a:gd name="connsiteX3" fmla="*/ 4659987 w 4708113"/>
              <a:gd name="connsiteY3" fmla="*/ 3609474 h 5317958"/>
              <a:gd name="connsiteX4" fmla="*/ 376745 w 4708113"/>
              <a:gd name="connsiteY4" fmla="*/ 5317958 h 5317958"/>
              <a:gd name="connsiteX5" fmla="*/ 376745 w 4708113"/>
              <a:gd name="connsiteY5" fmla="*/ 5317958 h 5317958"/>
              <a:gd name="connsiteX0" fmla="*/ 96252 w 4331368"/>
              <a:gd name="connsiteY0" fmla="*/ 866274 h 5317958"/>
              <a:gd name="connsiteX1" fmla="*/ 4331368 w 4331368"/>
              <a:gd name="connsiteY1" fmla="*/ 0 h 5317958"/>
              <a:gd name="connsiteX2" fmla="*/ 4283242 w 4331368"/>
              <a:gd name="connsiteY2" fmla="*/ 3609474 h 5317958"/>
              <a:gd name="connsiteX3" fmla="*/ 0 w 4331368"/>
              <a:gd name="connsiteY3" fmla="*/ 5317958 h 5317958"/>
              <a:gd name="connsiteX4" fmla="*/ 0 w 4331368"/>
              <a:gd name="connsiteY4" fmla="*/ 5317958 h 5317958"/>
              <a:gd name="connsiteX0" fmla="*/ 96252 w 4331368"/>
              <a:gd name="connsiteY0" fmla="*/ 866274 h 5317958"/>
              <a:gd name="connsiteX1" fmla="*/ 4331368 w 4331368"/>
              <a:gd name="connsiteY1" fmla="*/ 0 h 5317958"/>
              <a:gd name="connsiteX2" fmla="*/ 4331343 w 4331368"/>
              <a:gd name="connsiteY2" fmla="*/ 3609474 h 5317958"/>
              <a:gd name="connsiteX3" fmla="*/ 0 w 4331368"/>
              <a:gd name="connsiteY3" fmla="*/ 5317958 h 5317958"/>
              <a:gd name="connsiteX4" fmla="*/ 0 w 4331368"/>
              <a:gd name="connsiteY4" fmla="*/ 5317958 h 5317958"/>
              <a:gd name="connsiteX0" fmla="*/ 400886 w 4331368"/>
              <a:gd name="connsiteY0" fmla="*/ 0 h 5324441"/>
              <a:gd name="connsiteX1" fmla="*/ 4331368 w 4331368"/>
              <a:gd name="connsiteY1" fmla="*/ 6483 h 5324441"/>
              <a:gd name="connsiteX2" fmla="*/ 4331343 w 4331368"/>
              <a:gd name="connsiteY2" fmla="*/ 3615957 h 5324441"/>
              <a:gd name="connsiteX3" fmla="*/ 0 w 4331368"/>
              <a:gd name="connsiteY3" fmla="*/ 5324441 h 5324441"/>
              <a:gd name="connsiteX4" fmla="*/ 0 w 4331368"/>
              <a:gd name="connsiteY4" fmla="*/ 5324441 h 5324441"/>
              <a:gd name="connsiteX0" fmla="*/ 0 w 4363383"/>
              <a:gd name="connsiteY0" fmla="*/ 759406 h 5317958"/>
              <a:gd name="connsiteX1" fmla="*/ 4363383 w 4363383"/>
              <a:gd name="connsiteY1" fmla="*/ 0 h 5317958"/>
              <a:gd name="connsiteX2" fmla="*/ 4363358 w 4363383"/>
              <a:gd name="connsiteY2" fmla="*/ 3609474 h 5317958"/>
              <a:gd name="connsiteX3" fmla="*/ 32015 w 4363383"/>
              <a:gd name="connsiteY3" fmla="*/ 5317958 h 5317958"/>
              <a:gd name="connsiteX4" fmla="*/ 32015 w 4363383"/>
              <a:gd name="connsiteY4" fmla="*/ 5317958 h 5317958"/>
              <a:gd name="connsiteX0" fmla="*/ 0 w 4347350"/>
              <a:gd name="connsiteY0" fmla="*/ 1169068 h 5317958"/>
              <a:gd name="connsiteX1" fmla="*/ 4347350 w 4347350"/>
              <a:gd name="connsiteY1" fmla="*/ 0 h 5317958"/>
              <a:gd name="connsiteX2" fmla="*/ 4347325 w 4347350"/>
              <a:gd name="connsiteY2" fmla="*/ 3609474 h 5317958"/>
              <a:gd name="connsiteX3" fmla="*/ 15982 w 4347350"/>
              <a:gd name="connsiteY3" fmla="*/ 5317958 h 5317958"/>
              <a:gd name="connsiteX4" fmla="*/ 15982 w 4347350"/>
              <a:gd name="connsiteY4" fmla="*/ 5317958 h 5317958"/>
              <a:gd name="connsiteX0" fmla="*/ 0 w 4363691"/>
              <a:gd name="connsiteY0" fmla="*/ 1012587 h 5317958"/>
              <a:gd name="connsiteX1" fmla="*/ 4363691 w 4363691"/>
              <a:gd name="connsiteY1" fmla="*/ 0 h 5317958"/>
              <a:gd name="connsiteX2" fmla="*/ 4363666 w 4363691"/>
              <a:gd name="connsiteY2" fmla="*/ 3609474 h 5317958"/>
              <a:gd name="connsiteX3" fmla="*/ 32323 w 4363691"/>
              <a:gd name="connsiteY3" fmla="*/ 5317958 h 5317958"/>
              <a:gd name="connsiteX4" fmla="*/ 32323 w 4363691"/>
              <a:gd name="connsiteY4" fmla="*/ 5317958 h 5317958"/>
              <a:gd name="connsiteX0" fmla="*/ 0 w 4363691"/>
              <a:gd name="connsiteY0" fmla="*/ 1012587 h 5590099"/>
              <a:gd name="connsiteX1" fmla="*/ 4363691 w 4363691"/>
              <a:gd name="connsiteY1" fmla="*/ 0 h 5590099"/>
              <a:gd name="connsiteX2" fmla="*/ 4363666 w 4363691"/>
              <a:gd name="connsiteY2" fmla="*/ 3609474 h 5590099"/>
              <a:gd name="connsiteX3" fmla="*/ 32323 w 4363691"/>
              <a:gd name="connsiteY3" fmla="*/ 5317958 h 5590099"/>
              <a:gd name="connsiteX4" fmla="*/ 179388 w 4363691"/>
              <a:gd name="connsiteY4" fmla="*/ 5590099 h 5590099"/>
              <a:gd name="connsiteX0" fmla="*/ 0 w 4363691"/>
              <a:gd name="connsiteY0" fmla="*/ 1012587 h 5590099"/>
              <a:gd name="connsiteX1" fmla="*/ 4363691 w 4363691"/>
              <a:gd name="connsiteY1" fmla="*/ 0 h 5590099"/>
              <a:gd name="connsiteX2" fmla="*/ 4363666 w 4363691"/>
              <a:gd name="connsiteY2" fmla="*/ 3609474 h 5590099"/>
              <a:gd name="connsiteX3" fmla="*/ 544328 w 4363691"/>
              <a:gd name="connsiteY3" fmla="*/ 5399601 h 5590099"/>
              <a:gd name="connsiteX4" fmla="*/ 179388 w 4363691"/>
              <a:gd name="connsiteY4" fmla="*/ 5590099 h 5590099"/>
              <a:gd name="connsiteX0" fmla="*/ 0 w 4363691"/>
              <a:gd name="connsiteY0" fmla="*/ 1012587 h 5746581"/>
              <a:gd name="connsiteX1" fmla="*/ 4363691 w 4363691"/>
              <a:gd name="connsiteY1" fmla="*/ 0 h 5746581"/>
              <a:gd name="connsiteX2" fmla="*/ 4363666 w 4363691"/>
              <a:gd name="connsiteY2" fmla="*/ 3609474 h 5746581"/>
              <a:gd name="connsiteX3" fmla="*/ 555222 w 4363691"/>
              <a:gd name="connsiteY3" fmla="*/ 5746581 h 5746581"/>
              <a:gd name="connsiteX4" fmla="*/ 179388 w 4363691"/>
              <a:gd name="connsiteY4" fmla="*/ 5590099 h 5746581"/>
              <a:gd name="connsiteX0" fmla="*/ 0 w 4396348"/>
              <a:gd name="connsiteY0" fmla="*/ 1012587 h 5746581"/>
              <a:gd name="connsiteX1" fmla="*/ 4363691 w 4396348"/>
              <a:gd name="connsiteY1" fmla="*/ 0 h 5746581"/>
              <a:gd name="connsiteX2" fmla="*/ 4396348 w 4396348"/>
              <a:gd name="connsiteY2" fmla="*/ 3657099 h 5746581"/>
              <a:gd name="connsiteX3" fmla="*/ 555222 w 4396348"/>
              <a:gd name="connsiteY3" fmla="*/ 5746581 h 5746581"/>
              <a:gd name="connsiteX4" fmla="*/ 179388 w 4396348"/>
              <a:gd name="connsiteY4" fmla="*/ 5590099 h 5746581"/>
              <a:gd name="connsiteX0" fmla="*/ 0 w 4396348"/>
              <a:gd name="connsiteY0" fmla="*/ 1019391 h 5753385"/>
              <a:gd name="connsiteX1" fmla="*/ 4380032 w 4396348"/>
              <a:gd name="connsiteY1" fmla="*/ 0 h 5753385"/>
              <a:gd name="connsiteX2" fmla="*/ 4396348 w 4396348"/>
              <a:gd name="connsiteY2" fmla="*/ 3663903 h 5753385"/>
              <a:gd name="connsiteX3" fmla="*/ 555222 w 4396348"/>
              <a:gd name="connsiteY3" fmla="*/ 5753385 h 5753385"/>
              <a:gd name="connsiteX4" fmla="*/ 179388 w 4396348"/>
              <a:gd name="connsiteY4" fmla="*/ 5596903 h 5753385"/>
              <a:gd name="connsiteX0" fmla="*/ 0 w 4396348"/>
              <a:gd name="connsiteY0" fmla="*/ 1019391 h 5753385"/>
              <a:gd name="connsiteX1" fmla="*/ 4380032 w 4396348"/>
              <a:gd name="connsiteY1" fmla="*/ 0 h 5753385"/>
              <a:gd name="connsiteX2" fmla="*/ 4396348 w 4396348"/>
              <a:gd name="connsiteY2" fmla="*/ 3663903 h 5753385"/>
              <a:gd name="connsiteX3" fmla="*/ 555222 w 4396348"/>
              <a:gd name="connsiteY3" fmla="*/ 5753385 h 5753385"/>
              <a:gd name="connsiteX0" fmla="*/ 0 w 4047749"/>
              <a:gd name="connsiteY0" fmla="*/ 890124 h 5753385"/>
              <a:gd name="connsiteX1" fmla="*/ 4031433 w 4047749"/>
              <a:gd name="connsiteY1" fmla="*/ 0 h 5753385"/>
              <a:gd name="connsiteX2" fmla="*/ 4047749 w 4047749"/>
              <a:gd name="connsiteY2" fmla="*/ 3663903 h 5753385"/>
              <a:gd name="connsiteX3" fmla="*/ 206623 w 4047749"/>
              <a:gd name="connsiteY3" fmla="*/ 5753385 h 5753385"/>
              <a:gd name="connsiteX0" fmla="*/ 0 w 4527073"/>
              <a:gd name="connsiteY0" fmla="*/ 1012587 h 5753385"/>
              <a:gd name="connsiteX1" fmla="*/ 4510757 w 4527073"/>
              <a:gd name="connsiteY1" fmla="*/ 0 h 5753385"/>
              <a:gd name="connsiteX2" fmla="*/ 4527073 w 4527073"/>
              <a:gd name="connsiteY2" fmla="*/ 3663903 h 5753385"/>
              <a:gd name="connsiteX3" fmla="*/ 685947 w 4527073"/>
              <a:gd name="connsiteY3" fmla="*/ 5753385 h 5753385"/>
              <a:gd name="connsiteX0" fmla="*/ 0 w 4527073"/>
              <a:gd name="connsiteY0" fmla="*/ 1012587 h 5937081"/>
              <a:gd name="connsiteX1" fmla="*/ 4510757 w 4527073"/>
              <a:gd name="connsiteY1" fmla="*/ 0 h 5937081"/>
              <a:gd name="connsiteX2" fmla="*/ 4527073 w 4527073"/>
              <a:gd name="connsiteY2" fmla="*/ 3663903 h 5937081"/>
              <a:gd name="connsiteX3" fmla="*/ 348241 w 4527073"/>
              <a:gd name="connsiteY3" fmla="*/ 5937081 h 5937081"/>
              <a:gd name="connsiteX0" fmla="*/ 0 w 4527073"/>
              <a:gd name="connsiteY0" fmla="*/ 1012587 h 6011920"/>
              <a:gd name="connsiteX1" fmla="*/ 4510757 w 4527073"/>
              <a:gd name="connsiteY1" fmla="*/ 0 h 6011920"/>
              <a:gd name="connsiteX2" fmla="*/ 4527073 w 4527073"/>
              <a:gd name="connsiteY2" fmla="*/ 3663903 h 6011920"/>
              <a:gd name="connsiteX3" fmla="*/ 228410 w 4527073"/>
              <a:gd name="connsiteY3" fmla="*/ 6011920 h 6011920"/>
              <a:gd name="connsiteX0" fmla="*/ 0 w 4527073"/>
              <a:gd name="connsiteY0" fmla="*/ 1012587 h 6052741"/>
              <a:gd name="connsiteX1" fmla="*/ 4510757 w 4527073"/>
              <a:gd name="connsiteY1" fmla="*/ 0 h 6052741"/>
              <a:gd name="connsiteX2" fmla="*/ 4527073 w 4527073"/>
              <a:gd name="connsiteY2" fmla="*/ 3663903 h 6052741"/>
              <a:gd name="connsiteX3" fmla="*/ 141261 w 4527073"/>
              <a:gd name="connsiteY3" fmla="*/ 6052741 h 6052741"/>
              <a:gd name="connsiteX0" fmla="*/ 5805 w 4532878"/>
              <a:gd name="connsiteY0" fmla="*/ 1012587 h 6141187"/>
              <a:gd name="connsiteX1" fmla="*/ 4516562 w 4532878"/>
              <a:gd name="connsiteY1" fmla="*/ 0 h 6141187"/>
              <a:gd name="connsiteX2" fmla="*/ 4532878 w 4532878"/>
              <a:gd name="connsiteY2" fmla="*/ 3663903 h 6141187"/>
              <a:gd name="connsiteX3" fmla="*/ 0 w 4532878"/>
              <a:gd name="connsiteY3" fmla="*/ 6141187 h 6141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2878" h="6141187">
                <a:moveTo>
                  <a:pt x="5805" y="1012587"/>
                </a:moveTo>
                <a:lnTo>
                  <a:pt x="4516562" y="0"/>
                </a:lnTo>
                <a:cubicBezTo>
                  <a:pt x="4516554" y="1203158"/>
                  <a:pt x="4532886" y="2460745"/>
                  <a:pt x="4532878" y="3663903"/>
                </a:cubicBezTo>
                <a:lnTo>
                  <a:pt x="0" y="6141187"/>
                </a:lnTo>
              </a:path>
            </a:pathLst>
          </a:custGeom>
          <a:solidFill>
            <a:schemeClr val="tx2">
              <a:lumMod val="20000"/>
              <a:lumOff val="80000"/>
              <a:alpha val="31000"/>
            </a:schemeClr>
          </a:solidFill>
          <a:ln w="12700" cap="flat">
            <a:solidFill>
              <a:schemeClr val="bg2">
                <a:lumMod val="9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CEAAE1E-5D96-CE21-0B82-F1228AB8EC23}"/>
                  </a:ext>
                </a:extLst>
              </p:cNvPr>
              <p:cNvSpPr txBox="1"/>
              <p:nvPr/>
            </p:nvSpPr>
            <p:spPr>
              <a:xfrm>
                <a:off x="13209082" y="3591167"/>
                <a:ext cx="5492949" cy="9922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𝑧</m:t>
                      </m:r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</m:t>
                      </m:r>
                      <m:r>
                        <a:rPr kumimoji="0" lang="en-US" altLang="ja-JP" sz="66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1+</m:t>
                      </m:r>
                      <m:r>
                        <m:rPr>
                          <m:sty m:val="p"/>
                        </m:rPr>
                        <a:rPr kumimoji="0" lang="en-US" altLang="ja-JP" sz="66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y</m:t>
                      </m:r>
                      <m:r>
                        <a:rPr kumimoji="0" lang="en-US" altLang="ja-JP" sz="6600" b="0" i="0" u="none" strike="noStrike" cap="none" spc="0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2</m:t>
                      </m:r>
                    </m:oMath>
                  </m:oMathPara>
                </a14:m>
                <a:endParaRPr kumimoji="0" lang="ja-JP" altLang="en-US" sz="6600" b="0" i="0" u="none" strike="noStrike" cap="none" spc="0" normalizeH="0" baseline="3000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CEAAE1E-5D96-CE21-0B82-F1228AB8E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9082" y="3591167"/>
                <a:ext cx="5492949" cy="992259"/>
              </a:xfrm>
              <a:prstGeom prst="rect">
                <a:avLst/>
              </a:prstGeom>
              <a:blipFill>
                <a:blip r:embed="rId7"/>
                <a:stretch>
                  <a:fillRect b="-29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AB804C0-4507-8373-D958-41FDE629C75D}"/>
              </a:ext>
            </a:extLst>
          </p:cNvPr>
          <p:cNvSpPr txBox="1"/>
          <p:nvPr/>
        </p:nvSpPr>
        <p:spPr>
          <a:xfrm>
            <a:off x="16824677" y="9648641"/>
            <a:ext cx="7888940" cy="1354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44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x</a:t>
            </a:r>
            <a:r>
              <a:rPr lang="ja-JP" altLang="en-US" sz="44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がどの値でも同様</a:t>
            </a:r>
            <a:endParaRPr lang="en-US" altLang="ja-JP" sz="440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y</a:t>
            </a:r>
            <a:r>
              <a:rPr kumimoji="0" lang="ja-JP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ヒラギノ角ゴ ProN W6"/>
              </a:rPr>
              <a:t>も同様</a:t>
            </a:r>
          </a:p>
        </p:txBody>
      </p:sp>
      <p:sp>
        <p:nvSpPr>
          <p:cNvPr id="28" name="下矢印 27">
            <a:extLst>
              <a:ext uri="{FF2B5EF4-FFF2-40B4-BE49-F238E27FC236}">
                <a16:creationId xmlns:a16="http://schemas.microsoft.com/office/drawing/2014/main" id="{7F710F66-F366-7151-735A-5794B19910F5}"/>
              </a:ext>
            </a:extLst>
          </p:cNvPr>
          <p:cNvSpPr/>
          <p:nvPr/>
        </p:nvSpPr>
        <p:spPr>
          <a:xfrm rot="6943321">
            <a:off x="8056561" y="9348014"/>
            <a:ext cx="724492" cy="1682747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0C3DBB3-1DEC-54A0-811C-F374F64C1BB0}"/>
              </a:ext>
            </a:extLst>
          </p:cNvPr>
          <p:cNvSpPr txBox="1"/>
          <p:nvPr/>
        </p:nvSpPr>
        <p:spPr>
          <a:xfrm>
            <a:off x="13068464" y="12061527"/>
            <a:ext cx="10060471" cy="1354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4400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変数が複数あっても偏微分で他の変数を固定すれば</a:t>
            </a:r>
            <a:r>
              <a:rPr lang="en-US" altLang="ja-JP" sz="4400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z</a:t>
            </a:r>
            <a:r>
              <a:rPr lang="ja-JP" altLang="en-US" sz="4400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の微小変化が分かる</a:t>
            </a:r>
            <a:endParaRPr kumimoji="0" lang="ja-JP" altLang="en-US" sz="44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sym typeface="ヒラギノ角ゴ ProN W6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">
                <a:extLst>
                  <a:ext uri="{FF2B5EF4-FFF2-40B4-BE49-F238E27FC236}">
                    <a16:creationId xmlns:a16="http://schemas.microsoft.com/office/drawing/2014/main" id="{9F557D0D-6E1D-EFBE-A8EE-64C085A31CD9}"/>
                  </a:ext>
                </a:extLst>
              </p:cNvPr>
              <p:cNvSpPr txBox="1"/>
              <p:nvPr/>
            </p:nvSpPr>
            <p:spPr>
              <a:xfrm>
                <a:off x="5122250" y="4036466"/>
                <a:ext cx="531363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0" name="テキスト">
                <a:extLst>
                  <a:ext uri="{FF2B5EF4-FFF2-40B4-BE49-F238E27FC236}">
                    <a16:creationId xmlns:a16="http://schemas.microsoft.com/office/drawing/2014/main" id="{9F557D0D-6E1D-EFBE-A8EE-64C085A3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250" y="4036466"/>
                <a:ext cx="531363" cy="718145"/>
              </a:xfrm>
              <a:prstGeom prst="rect">
                <a:avLst/>
              </a:prstGeom>
              <a:blipFill>
                <a:blip r:embed="rId8"/>
                <a:stretch>
                  <a:fillRect l="-142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">
                <a:extLst>
                  <a:ext uri="{FF2B5EF4-FFF2-40B4-BE49-F238E27FC236}">
                    <a16:creationId xmlns:a16="http://schemas.microsoft.com/office/drawing/2014/main" id="{39965093-CCD0-9DB6-499D-8456BFF02D9C}"/>
                  </a:ext>
                </a:extLst>
              </p:cNvPr>
              <p:cNvSpPr txBox="1"/>
              <p:nvPr/>
            </p:nvSpPr>
            <p:spPr>
              <a:xfrm>
                <a:off x="8297423" y="11725499"/>
                <a:ext cx="562141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1" name="テキスト">
                <a:extLst>
                  <a:ext uri="{FF2B5EF4-FFF2-40B4-BE49-F238E27FC236}">
                    <a16:creationId xmlns:a16="http://schemas.microsoft.com/office/drawing/2014/main" id="{39965093-CCD0-9DB6-499D-8456BFF02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423" y="11725499"/>
                <a:ext cx="562141" cy="718145"/>
              </a:xfrm>
              <a:prstGeom prst="rect">
                <a:avLst/>
              </a:prstGeom>
              <a:blipFill>
                <a:blip r:embed="rId9"/>
                <a:stretch>
                  <a:fillRect l="-1111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">
                <a:extLst>
                  <a:ext uri="{FF2B5EF4-FFF2-40B4-BE49-F238E27FC236}">
                    <a16:creationId xmlns:a16="http://schemas.microsoft.com/office/drawing/2014/main" id="{F9F8FBBA-B2AC-83BB-0B56-EDE2B20094E2}"/>
                  </a:ext>
                </a:extLst>
              </p:cNvPr>
              <p:cNvSpPr txBox="1"/>
              <p:nvPr/>
            </p:nvSpPr>
            <p:spPr>
              <a:xfrm>
                <a:off x="8129667" y="8795069"/>
                <a:ext cx="569835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2" name="テキスト">
                <a:extLst>
                  <a:ext uri="{FF2B5EF4-FFF2-40B4-BE49-F238E27FC236}">
                    <a16:creationId xmlns:a16="http://schemas.microsoft.com/office/drawing/2014/main" id="{F9F8FBBA-B2AC-83BB-0B56-EDE2B2009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667" y="8795069"/>
                <a:ext cx="569835" cy="718145"/>
              </a:xfrm>
              <a:prstGeom prst="rect">
                <a:avLst/>
              </a:prstGeom>
              <a:blipFill>
                <a:blip r:embed="rId10"/>
                <a:stretch>
                  <a:fillRect l="-22222" b="-1379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">
                <a:extLst>
                  <a:ext uri="{FF2B5EF4-FFF2-40B4-BE49-F238E27FC236}">
                    <a16:creationId xmlns:a16="http://schemas.microsoft.com/office/drawing/2014/main" id="{F29D1C17-0D45-5468-BE48-3C11E0E1CFFB}"/>
                  </a:ext>
                </a:extLst>
              </p:cNvPr>
              <p:cNvSpPr txBox="1"/>
              <p:nvPr/>
            </p:nvSpPr>
            <p:spPr>
              <a:xfrm>
                <a:off x="13714952" y="5276609"/>
                <a:ext cx="531363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3" name="テキスト">
                <a:extLst>
                  <a:ext uri="{FF2B5EF4-FFF2-40B4-BE49-F238E27FC236}">
                    <a16:creationId xmlns:a16="http://schemas.microsoft.com/office/drawing/2014/main" id="{F29D1C17-0D45-5468-BE48-3C11E0E1C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4952" y="5276609"/>
                <a:ext cx="531363" cy="718145"/>
              </a:xfrm>
              <a:prstGeom prst="rect">
                <a:avLst/>
              </a:prstGeom>
              <a:blipFill>
                <a:blip r:embed="rId11"/>
                <a:stretch>
                  <a:fillRect l="-142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">
                <a:extLst>
                  <a:ext uri="{FF2B5EF4-FFF2-40B4-BE49-F238E27FC236}">
                    <a16:creationId xmlns:a16="http://schemas.microsoft.com/office/drawing/2014/main" id="{6AEB4BA5-4A44-063E-96A4-D1F1DF4A0FF4}"/>
                  </a:ext>
                </a:extLst>
              </p:cNvPr>
              <p:cNvSpPr txBox="1"/>
              <p:nvPr/>
            </p:nvSpPr>
            <p:spPr>
              <a:xfrm>
                <a:off x="16539759" y="10030287"/>
                <a:ext cx="569835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5" name="テキスト">
                <a:extLst>
                  <a:ext uri="{FF2B5EF4-FFF2-40B4-BE49-F238E27FC236}">
                    <a16:creationId xmlns:a16="http://schemas.microsoft.com/office/drawing/2014/main" id="{6AEB4BA5-4A44-063E-96A4-D1F1DF4A0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9759" y="10030287"/>
                <a:ext cx="569835" cy="718145"/>
              </a:xfrm>
              <a:prstGeom prst="rect">
                <a:avLst/>
              </a:prstGeom>
              <a:blipFill>
                <a:blip r:embed="rId12"/>
                <a:stretch>
                  <a:fillRect l="-21739" b="-1551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円弧 35">
            <a:extLst>
              <a:ext uri="{FF2B5EF4-FFF2-40B4-BE49-F238E27FC236}">
                <a16:creationId xmlns:a16="http://schemas.microsoft.com/office/drawing/2014/main" id="{555C5B42-F129-D11F-059B-DDE9568CE5D3}"/>
              </a:ext>
            </a:extLst>
          </p:cNvPr>
          <p:cNvSpPr/>
          <p:nvPr/>
        </p:nvSpPr>
        <p:spPr>
          <a:xfrm rot="16665380">
            <a:off x="15498355" y="6066589"/>
            <a:ext cx="914400" cy="914400"/>
          </a:xfrm>
          <a:prstGeom prst="arc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537F4F65-D97A-2093-2570-DDC90156B86D}"/>
                  </a:ext>
                </a:extLst>
              </p:cNvPr>
              <p:cNvSpPr txBox="1"/>
              <p:nvPr/>
            </p:nvSpPr>
            <p:spPr>
              <a:xfrm>
                <a:off x="15854588" y="5768521"/>
                <a:ext cx="2558639" cy="4810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32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𝑧</m:t>
                      </m:r>
                      <m:r>
                        <a:rPr kumimoji="0" lang="en-US" altLang="ja-JP" sz="32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=</m:t>
                      </m:r>
                      <m:r>
                        <a:rPr kumimoji="0" lang="en-US" altLang="ja-JP" sz="32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1+</m:t>
                      </m:r>
                      <m:r>
                        <m:rPr>
                          <m:sty m:val="p"/>
                        </m:rPr>
                        <a:rPr kumimoji="0" lang="en-US" altLang="ja-JP" sz="32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y</m:t>
                      </m:r>
                      <m:r>
                        <a:rPr kumimoji="0" lang="en-US" altLang="ja-JP" sz="3200" b="0" i="0" u="none" strike="noStrike" cap="none" spc="0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ヒラギノ角ゴ ProN W6"/>
                          <a:sym typeface="ヒラギノ角ゴ ProN W6"/>
                        </a:rPr>
                        <m:t>2</m:t>
                      </m:r>
                    </m:oMath>
                  </m:oMathPara>
                </a14:m>
                <a:endParaRPr kumimoji="0" lang="ja-JP" altLang="en-US" sz="3200" b="0" i="0" u="none" strike="noStrike" cap="none" spc="0" normalizeH="0" baseline="3000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ヒラギノ角ゴ ProN W6"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537F4F65-D97A-2093-2570-DDC90156B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4588" y="5768521"/>
                <a:ext cx="2558639" cy="481094"/>
              </a:xfrm>
              <a:prstGeom prst="rect">
                <a:avLst/>
              </a:prstGeom>
              <a:blipFill>
                <a:blip r:embed="rId13"/>
                <a:stretch>
                  <a:fillRect b="-2564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02897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線"/>
          <p:cNvSpPr/>
          <p:nvPr/>
        </p:nvSpPr>
        <p:spPr>
          <a:xfrm>
            <a:off x="2207821" y="3659838"/>
            <a:ext cx="7152654" cy="7281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2" extrusionOk="0">
                <a:moveTo>
                  <a:pt x="0" y="0"/>
                </a:moveTo>
                <a:cubicBezTo>
                  <a:pt x="402" y="5317"/>
                  <a:pt x="1606" y="10298"/>
                  <a:pt x="3487" y="14954"/>
                </a:cubicBezTo>
                <a:cubicBezTo>
                  <a:pt x="4808" y="18225"/>
                  <a:pt x="7018" y="21600"/>
                  <a:pt x="10637" y="21458"/>
                </a:cubicBezTo>
                <a:cubicBezTo>
                  <a:pt x="14267" y="21315"/>
                  <a:pt x="16160" y="18124"/>
                  <a:pt x="17472" y="15154"/>
                </a:cubicBezTo>
                <a:cubicBezTo>
                  <a:pt x="19568" y="10413"/>
                  <a:pt x="20969" y="5406"/>
                  <a:pt x="21600" y="6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86" name="線"/>
          <p:cNvSpPr/>
          <p:nvPr/>
        </p:nvSpPr>
        <p:spPr>
          <a:xfrm>
            <a:off x="1532684" y="11710666"/>
            <a:ext cx="81105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87" name="線"/>
          <p:cNvSpPr/>
          <p:nvPr/>
        </p:nvSpPr>
        <p:spPr>
          <a:xfrm flipV="1">
            <a:off x="1532684" y="2902325"/>
            <a:ext cx="1" cy="88083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8" name="テキスト"/>
              <p:cNvSpPr txBox="1"/>
              <p:nvPr/>
            </p:nvSpPr>
            <p:spPr>
              <a:xfrm>
                <a:off x="1257770" y="1935859"/>
                <a:ext cx="549830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188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770" y="1935859"/>
                <a:ext cx="549830" cy="718145"/>
              </a:xfrm>
              <a:prstGeom prst="rect">
                <a:avLst/>
              </a:prstGeom>
              <a:blipFill>
                <a:blip r:embed="rId2"/>
                <a:stretch>
                  <a:fillRect l="-20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9" name="テキスト"/>
              <p:cNvSpPr txBox="1"/>
              <p:nvPr/>
            </p:nvSpPr>
            <p:spPr>
              <a:xfrm>
                <a:off x="9397641" y="11868194"/>
                <a:ext cx="453137" cy="68529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189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641" y="11868194"/>
                <a:ext cx="453137" cy="685295"/>
              </a:xfrm>
              <a:prstGeom prst="rect">
                <a:avLst/>
              </a:prstGeom>
              <a:blipFill>
                <a:blip r:embed="rId3"/>
                <a:stretch>
                  <a:fillRect l="-44444" r="-27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0" name="線"/>
          <p:cNvSpPr/>
          <p:nvPr/>
        </p:nvSpPr>
        <p:spPr>
          <a:xfrm flipV="1">
            <a:off x="8797540" y="6586695"/>
            <a:ext cx="1" cy="5093444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91" name="wを変えてEを小さくしたい"/>
          <p:cNvSpPr txBox="1"/>
          <p:nvPr/>
        </p:nvSpPr>
        <p:spPr>
          <a:xfrm>
            <a:off x="12732272" y="1695066"/>
            <a:ext cx="877804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w</a:t>
            </a:r>
            <a:r>
              <a:rPr lang="en-US"/>
              <a:t>,b</a:t>
            </a:r>
            <a:r>
              <a:t>を変えて</a:t>
            </a:r>
            <a:r>
              <a:rPr lang="en-US"/>
              <a:t>L(w,b)</a:t>
            </a:r>
            <a:r>
              <a:t>を小さくしたい</a:t>
            </a:r>
          </a:p>
        </p:txBody>
      </p:sp>
      <p:sp>
        <p:nvSpPr>
          <p:cNvPr id="1192" name="線"/>
          <p:cNvSpPr/>
          <p:nvPr/>
        </p:nvSpPr>
        <p:spPr>
          <a:xfrm flipV="1">
            <a:off x="5651452" y="10971916"/>
            <a:ext cx="1" cy="708223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93" name="楕円"/>
          <p:cNvSpPr/>
          <p:nvPr/>
        </p:nvSpPr>
        <p:spPr>
          <a:xfrm>
            <a:off x="5467302" y="11546897"/>
            <a:ext cx="368301" cy="327539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194" name="左の図のように縦軸Eと横軸に1つのwを考えたとき、"/>
          <p:cNvSpPr txBox="1"/>
          <p:nvPr/>
        </p:nvSpPr>
        <p:spPr>
          <a:xfrm>
            <a:off x="11266321" y="3456855"/>
            <a:ext cx="1313981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左の図のように縦軸</a:t>
            </a:r>
            <a:r>
              <a:rPr lang="en-US"/>
              <a:t>L</a:t>
            </a:r>
            <a:r>
              <a:t>と横軸に1つのwを考えたとき、</a:t>
            </a:r>
          </a:p>
        </p:txBody>
      </p:sp>
      <p:sp>
        <p:nvSpPr>
          <p:cNvPr id="1195" name="円形"/>
          <p:cNvSpPr/>
          <p:nvPr/>
        </p:nvSpPr>
        <p:spPr>
          <a:xfrm>
            <a:off x="13091436" y="4611757"/>
            <a:ext cx="679569" cy="687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196" name="楕円"/>
          <p:cNvSpPr/>
          <p:nvPr/>
        </p:nvSpPr>
        <p:spPr>
          <a:xfrm>
            <a:off x="8613390" y="11546897"/>
            <a:ext cx="368301" cy="3275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197" name="wを"/>
          <p:cNvSpPr txBox="1"/>
          <p:nvPr/>
        </p:nvSpPr>
        <p:spPr>
          <a:xfrm>
            <a:off x="11894067" y="4638174"/>
            <a:ext cx="110109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wを</a:t>
            </a:r>
          </a:p>
        </p:txBody>
      </p:sp>
      <p:sp>
        <p:nvSpPr>
          <p:cNvPr id="1198" name="から"/>
          <p:cNvSpPr txBox="1"/>
          <p:nvPr/>
        </p:nvSpPr>
        <p:spPr>
          <a:xfrm>
            <a:off x="13884687" y="4638174"/>
            <a:ext cx="11811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から</a:t>
            </a:r>
          </a:p>
        </p:txBody>
      </p:sp>
      <p:sp>
        <p:nvSpPr>
          <p:cNvPr id="1199" name="円形"/>
          <p:cNvSpPr/>
          <p:nvPr/>
        </p:nvSpPr>
        <p:spPr>
          <a:xfrm>
            <a:off x="15179471" y="4611757"/>
            <a:ext cx="679569" cy="687834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00" name="矢印"/>
          <p:cNvSpPr/>
          <p:nvPr/>
        </p:nvSpPr>
        <p:spPr>
          <a:xfrm flipH="1">
            <a:off x="6081961" y="11443966"/>
            <a:ext cx="2285071" cy="533401"/>
          </a:xfrm>
          <a:prstGeom prst="rightArrow">
            <a:avLst>
              <a:gd name="adj1" fmla="val 38350"/>
              <a:gd name="adj2" fmla="val 102545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01" name="に移動させるとEは最小になる"/>
          <p:cNvSpPr txBox="1"/>
          <p:nvPr/>
        </p:nvSpPr>
        <p:spPr>
          <a:xfrm>
            <a:off x="16169563" y="4581213"/>
            <a:ext cx="745075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に移動させると</a:t>
            </a:r>
            <a:r>
              <a:rPr lang="en-US"/>
              <a:t>L</a:t>
            </a:r>
            <a:r>
              <a:t>は最小になる</a:t>
            </a:r>
          </a:p>
        </p:txBody>
      </p:sp>
      <p:sp>
        <p:nvSpPr>
          <p:cNvPr id="1202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03" name="勾配降下法"/>
          <p:cNvSpPr txBox="1"/>
          <p:nvPr/>
        </p:nvSpPr>
        <p:spPr>
          <a:xfrm>
            <a:off x="10715422" y="330853"/>
            <a:ext cx="31623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勾配降下法</a:t>
            </a:r>
          </a:p>
        </p:txBody>
      </p:sp>
      <p:sp>
        <p:nvSpPr>
          <p:cNvPr id="2" name="wを変えてEを小さくしたい">
            <a:extLst>
              <a:ext uri="{FF2B5EF4-FFF2-40B4-BE49-F238E27FC236}">
                <a16:creationId xmlns:a16="http://schemas.microsoft.com/office/drawing/2014/main" id="{2844928F-2593-87D1-6A61-1EEAE1184C6C}"/>
              </a:ext>
            </a:extLst>
          </p:cNvPr>
          <p:cNvSpPr txBox="1"/>
          <p:nvPr/>
        </p:nvSpPr>
        <p:spPr>
          <a:xfrm>
            <a:off x="12438122" y="2586026"/>
            <a:ext cx="9366347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rPr lang="en-US"/>
              <a:t>b</a:t>
            </a:r>
            <a:r>
              <a:t>を</a:t>
            </a:r>
            <a:r>
              <a:rPr lang="ja-JP" altLang="en-US"/>
              <a:t>固定して</a:t>
            </a:r>
            <a:r>
              <a:rPr lang="en-US"/>
              <a:t>wだけでLの変化を考える</a:t>
            </a: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線"/>
          <p:cNvSpPr/>
          <p:nvPr/>
        </p:nvSpPr>
        <p:spPr>
          <a:xfrm>
            <a:off x="2207821" y="3659838"/>
            <a:ext cx="7152654" cy="7281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2" extrusionOk="0">
                <a:moveTo>
                  <a:pt x="0" y="0"/>
                </a:moveTo>
                <a:cubicBezTo>
                  <a:pt x="402" y="5317"/>
                  <a:pt x="1606" y="10298"/>
                  <a:pt x="3487" y="14954"/>
                </a:cubicBezTo>
                <a:cubicBezTo>
                  <a:pt x="4808" y="18225"/>
                  <a:pt x="7018" y="21600"/>
                  <a:pt x="10637" y="21458"/>
                </a:cubicBezTo>
                <a:cubicBezTo>
                  <a:pt x="14267" y="21315"/>
                  <a:pt x="16160" y="18124"/>
                  <a:pt x="17472" y="15154"/>
                </a:cubicBezTo>
                <a:cubicBezTo>
                  <a:pt x="19568" y="10413"/>
                  <a:pt x="20969" y="5406"/>
                  <a:pt x="21600" y="6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06" name="線"/>
          <p:cNvSpPr/>
          <p:nvPr/>
        </p:nvSpPr>
        <p:spPr>
          <a:xfrm>
            <a:off x="1532684" y="11710666"/>
            <a:ext cx="81105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07" name="線"/>
          <p:cNvSpPr/>
          <p:nvPr/>
        </p:nvSpPr>
        <p:spPr>
          <a:xfrm flipV="1">
            <a:off x="1532684" y="2902325"/>
            <a:ext cx="1" cy="88083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9" name="テキスト"/>
              <p:cNvSpPr txBox="1"/>
              <p:nvPr/>
            </p:nvSpPr>
            <p:spPr>
              <a:xfrm>
                <a:off x="9397641" y="11868194"/>
                <a:ext cx="453137" cy="68529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09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641" y="11868194"/>
                <a:ext cx="453137" cy="685295"/>
              </a:xfrm>
              <a:prstGeom prst="rect">
                <a:avLst/>
              </a:prstGeom>
              <a:blipFill>
                <a:blip r:embed="rId3"/>
                <a:stretch>
                  <a:fillRect l="-44444" r="-27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0" name="線"/>
          <p:cNvSpPr/>
          <p:nvPr/>
        </p:nvSpPr>
        <p:spPr>
          <a:xfrm flipV="1">
            <a:off x="8797540" y="6586695"/>
            <a:ext cx="1" cy="5093444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12" name="線"/>
          <p:cNvSpPr/>
          <p:nvPr/>
        </p:nvSpPr>
        <p:spPr>
          <a:xfrm flipV="1">
            <a:off x="5651452" y="10971916"/>
            <a:ext cx="1" cy="708223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13" name="楕円"/>
          <p:cNvSpPr/>
          <p:nvPr/>
        </p:nvSpPr>
        <p:spPr>
          <a:xfrm>
            <a:off x="5467302" y="11546897"/>
            <a:ext cx="368301" cy="327539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14" name="左の図のように縦軸Eと横軸に1つのwを考えたとき、"/>
          <p:cNvSpPr txBox="1"/>
          <p:nvPr/>
        </p:nvSpPr>
        <p:spPr>
          <a:xfrm>
            <a:off x="11266321" y="3456855"/>
            <a:ext cx="1313981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左の図のように縦軸</a:t>
            </a:r>
            <a:r>
              <a:rPr lang="en-US"/>
              <a:t>L</a:t>
            </a:r>
            <a:r>
              <a:t>と横軸に1つのwを考えたとき、</a:t>
            </a:r>
          </a:p>
        </p:txBody>
      </p:sp>
      <p:sp>
        <p:nvSpPr>
          <p:cNvPr id="1215" name="円形"/>
          <p:cNvSpPr/>
          <p:nvPr/>
        </p:nvSpPr>
        <p:spPr>
          <a:xfrm>
            <a:off x="13091436" y="4611757"/>
            <a:ext cx="679569" cy="687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16" name="楕円"/>
          <p:cNvSpPr/>
          <p:nvPr/>
        </p:nvSpPr>
        <p:spPr>
          <a:xfrm>
            <a:off x="8613390" y="11546897"/>
            <a:ext cx="368301" cy="3275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17" name="wを"/>
          <p:cNvSpPr txBox="1"/>
          <p:nvPr/>
        </p:nvSpPr>
        <p:spPr>
          <a:xfrm>
            <a:off x="11894067" y="4638174"/>
            <a:ext cx="110109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wを</a:t>
            </a:r>
          </a:p>
        </p:txBody>
      </p:sp>
      <p:sp>
        <p:nvSpPr>
          <p:cNvPr id="1218" name="から"/>
          <p:cNvSpPr txBox="1"/>
          <p:nvPr/>
        </p:nvSpPr>
        <p:spPr>
          <a:xfrm>
            <a:off x="13884687" y="4638174"/>
            <a:ext cx="11811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から</a:t>
            </a:r>
          </a:p>
        </p:txBody>
      </p:sp>
      <p:sp>
        <p:nvSpPr>
          <p:cNvPr id="1219" name="円形"/>
          <p:cNvSpPr/>
          <p:nvPr/>
        </p:nvSpPr>
        <p:spPr>
          <a:xfrm>
            <a:off x="15179471" y="4611757"/>
            <a:ext cx="679569" cy="687834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20" name="矢印"/>
          <p:cNvSpPr/>
          <p:nvPr/>
        </p:nvSpPr>
        <p:spPr>
          <a:xfrm flipH="1">
            <a:off x="6081961" y="11443966"/>
            <a:ext cx="2285071" cy="533401"/>
          </a:xfrm>
          <a:prstGeom prst="rightArrow">
            <a:avLst>
              <a:gd name="adj1" fmla="val 38350"/>
              <a:gd name="adj2" fmla="val 102545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22" name="曲線の傾き(勾配)に着目する"/>
          <p:cNvSpPr txBox="1"/>
          <p:nvPr/>
        </p:nvSpPr>
        <p:spPr>
          <a:xfrm>
            <a:off x="14109177" y="6015142"/>
            <a:ext cx="6973622" cy="6604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曲線の傾き(勾配)に着目する</a:t>
            </a:r>
          </a:p>
        </p:txBody>
      </p:sp>
      <p:pic>
        <p:nvPicPr>
          <p:cNvPr id="1223" name="線 線" descr="線 線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7097554">
            <a:off x="7657193" y="6609391"/>
            <a:ext cx="2232643" cy="76201"/>
          </a:xfrm>
          <a:prstGeom prst="rect">
            <a:avLst/>
          </a:prstGeom>
        </p:spPr>
      </p:pic>
      <p:pic>
        <p:nvPicPr>
          <p:cNvPr id="1225" name="線 線" descr="線 線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88097" y="10937602"/>
            <a:ext cx="2126712" cy="76201"/>
          </a:xfrm>
          <a:prstGeom prst="rect">
            <a:avLst/>
          </a:prstGeom>
        </p:spPr>
      </p:pic>
      <p:sp>
        <p:nvSpPr>
          <p:cNvPr id="1227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28" name="勾配降下法"/>
          <p:cNvSpPr txBox="1"/>
          <p:nvPr/>
        </p:nvSpPr>
        <p:spPr>
          <a:xfrm>
            <a:off x="10715422" y="330853"/>
            <a:ext cx="31623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勾配降下法</a:t>
            </a:r>
          </a:p>
        </p:txBody>
      </p:sp>
      <p:sp>
        <p:nvSpPr>
          <p:cNvPr id="2" name="wを変えてEを小さくしたい">
            <a:extLst>
              <a:ext uri="{FF2B5EF4-FFF2-40B4-BE49-F238E27FC236}">
                <a16:creationId xmlns:a16="http://schemas.microsoft.com/office/drawing/2014/main" id="{6D712456-A3DF-1872-4589-312FCE7A19AC}"/>
              </a:ext>
            </a:extLst>
          </p:cNvPr>
          <p:cNvSpPr txBox="1"/>
          <p:nvPr/>
        </p:nvSpPr>
        <p:spPr>
          <a:xfrm>
            <a:off x="12732272" y="1695066"/>
            <a:ext cx="877804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w</a:t>
            </a:r>
            <a:r>
              <a:rPr lang="en-US"/>
              <a:t>,b</a:t>
            </a:r>
            <a:r>
              <a:t>を変えて</a:t>
            </a:r>
            <a:r>
              <a:rPr lang="en-US"/>
              <a:t>L(w,b)</a:t>
            </a:r>
            <a:r>
              <a:t>を小さくしたい</a:t>
            </a:r>
          </a:p>
        </p:txBody>
      </p:sp>
      <p:sp>
        <p:nvSpPr>
          <p:cNvPr id="3" name="wを変えてEを小さくしたい">
            <a:extLst>
              <a:ext uri="{FF2B5EF4-FFF2-40B4-BE49-F238E27FC236}">
                <a16:creationId xmlns:a16="http://schemas.microsoft.com/office/drawing/2014/main" id="{0655AA07-6347-A86D-AE6E-2CC411FFAA1D}"/>
              </a:ext>
            </a:extLst>
          </p:cNvPr>
          <p:cNvSpPr txBox="1"/>
          <p:nvPr/>
        </p:nvSpPr>
        <p:spPr>
          <a:xfrm>
            <a:off x="12438122" y="2586026"/>
            <a:ext cx="9366347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rPr lang="en-US"/>
              <a:t>b</a:t>
            </a:r>
            <a:r>
              <a:t>を</a:t>
            </a:r>
            <a:r>
              <a:rPr lang="ja-JP" altLang="en-US"/>
              <a:t>固定して</a:t>
            </a:r>
            <a:r>
              <a:rPr lang="en-US"/>
              <a:t>wだけでLの変化を考える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">
                <a:extLst>
                  <a:ext uri="{FF2B5EF4-FFF2-40B4-BE49-F238E27FC236}">
                    <a16:creationId xmlns:a16="http://schemas.microsoft.com/office/drawing/2014/main" id="{2C191BFC-EA7E-DAAC-532B-F6BAF5F6FB25}"/>
                  </a:ext>
                </a:extLst>
              </p:cNvPr>
              <p:cNvSpPr txBox="1"/>
              <p:nvPr/>
            </p:nvSpPr>
            <p:spPr>
              <a:xfrm>
                <a:off x="1257770" y="1935859"/>
                <a:ext cx="549830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" name="テキスト">
                <a:extLst>
                  <a:ext uri="{FF2B5EF4-FFF2-40B4-BE49-F238E27FC236}">
                    <a16:creationId xmlns:a16="http://schemas.microsoft.com/office/drawing/2014/main" id="{2C191BFC-EA7E-DAAC-532B-F6BAF5F6F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770" y="1935859"/>
                <a:ext cx="549830" cy="718145"/>
              </a:xfrm>
              <a:prstGeom prst="rect">
                <a:avLst/>
              </a:prstGeom>
              <a:blipFill>
                <a:blip r:embed="rId6"/>
                <a:stretch>
                  <a:fillRect l="-20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に移動させるとEは最小になる">
            <a:extLst>
              <a:ext uri="{FF2B5EF4-FFF2-40B4-BE49-F238E27FC236}">
                <a16:creationId xmlns:a16="http://schemas.microsoft.com/office/drawing/2014/main" id="{AE8992FE-DF56-B1FC-3BA1-C958E1F2C3B8}"/>
              </a:ext>
            </a:extLst>
          </p:cNvPr>
          <p:cNvSpPr txBox="1"/>
          <p:nvPr/>
        </p:nvSpPr>
        <p:spPr>
          <a:xfrm>
            <a:off x="16169563" y="4581213"/>
            <a:ext cx="745075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に移動させると</a:t>
            </a:r>
            <a:r>
              <a:rPr lang="en-US"/>
              <a:t>L</a:t>
            </a:r>
            <a:r>
              <a:t>は最小になる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線"/>
          <p:cNvSpPr/>
          <p:nvPr/>
        </p:nvSpPr>
        <p:spPr>
          <a:xfrm>
            <a:off x="2207821" y="3659838"/>
            <a:ext cx="7152654" cy="7281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2" extrusionOk="0">
                <a:moveTo>
                  <a:pt x="0" y="0"/>
                </a:moveTo>
                <a:cubicBezTo>
                  <a:pt x="402" y="5317"/>
                  <a:pt x="1606" y="10298"/>
                  <a:pt x="3487" y="14954"/>
                </a:cubicBezTo>
                <a:cubicBezTo>
                  <a:pt x="4808" y="18225"/>
                  <a:pt x="7018" y="21600"/>
                  <a:pt x="10637" y="21458"/>
                </a:cubicBezTo>
                <a:cubicBezTo>
                  <a:pt x="14267" y="21315"/>
                  <a:pt x="16160" y="18124"/>
                  <a:pt x="17472" y="15154"/>
                </a:cubicBezTo>
                <a:cubicBezTo>
                  <a:pt x="19568" y="10413"/>
                  <a:pt x="20969" y="5406"/>
                  <a:pt x="21600" y="6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31" name="線"/>
          <p:cNvSpPr/>
          <p:nvPr/>
        </p:nvSpPr>
        <p:spPr>
          <a:xfrm>
            <a:off x="1532684" y="11710666"/>
            <a:ext cx="81105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32" name="線"/>
          <p:cNvSpPr/>
          <p:nvPr/>
        </p:nvSpPr>
        <p:spPr>
          <a:xfrm flipV="1">
            <a:off x="1532684" y="2902325"/>
            <a:ext cx="1" cy="88083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4" name="テキスト"/>
              <p:cNvSpPr txBox="1"/>
              <p:nvPr/>
            </p:nvSpPr>
            <p:spPr>
              <a:xfrm>
                <a:off x="9757521" y="11368020"/>
                <a:ext cx="453137" cy="6852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34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521" y="11368020"/>
                <a:ext cx="453137" cy="685294"/>
              </a:xfrm>
              <a:prstGeom prst="rect">
                <a:avLst/>
              </a:prstGeom>
              <a:blipFill>
                <a:blip r:embed="rId3"/>
                <a:stretch>
                  <a:fillRect l="-4324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5" name="線"/>
          <p:cNvSpPr/>
          <p:nvPr/>
        </p:nvSpPr>
        <p:spPr>
          <a:xfrm flipV="1">
            <a:off x="8797540" y="6586695"/>
            <a:ext cx="1" cy="5093444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37" name="線"/>
          <p:cNvSpPr/>
          <p:nvPr/>
        </p:nvSpPr>
        <p:spPr>
          <a:xfrm flipV="1">
            <a:off x="5651452" y="10971916"/>
            <a:ext cx="1" cy="708223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38" name="楕円"/>
          <p:cNvSpPr/>
          <p:nvPr/>
        </p:nvSpPr>
        <p:spPr>
          <a:xfrm>
            <a:off x="5467302" y="11546897"/>
            <a:ext cx="368301" cy="327539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39" name="左の図のように縦軸Eと横軸に1つのwを考えたとき、"/>
          <p:cNvSpPr txBox="1"/>
          <p:nvPr/>
        </p:nvSpPr>
        <p:spPr>
          <a:xfrm>
            <a:off x="11266321" y="3456855"/>
            <a:ext cx="1313981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左の図のように縦軸</a:t>
            </a:r>
            <a:r>
              <a:rPr lang="en-US"/>
              <a:t>L</a:t>
            </a:r>
            <a:r>
              <a:t>と横軸に1つのwを考えたとき、</a:t>
            </a:r>
          </a:p>
        </p:txBody>
      </p:sp>
      <p:sp>
        <p:nvSpPr>
          <p:cNvPr id="1240" name="円形"/>
          <p:cNvSpPr/>
          <p:nvPr/>
        </p:nvSpPr>
        <p:spPr>
          <a:xfrm>
            <a:off x="13091436" y="4611757"/>
            <a:ext cx="679569" cy="687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41" name="楕円"/>
          <p:cNvSpPr/>
          <p:nvPr/>
        </p:nvSpPr>
        <p:spPr>
          <a:xfrm>
            <a:off x="8613390" y="11546897"/>
            <a:ext cx="368301" cy="3275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42" name="wを"/>
          <p:cNvSpPr txBox="1"/>
          <p:nvPr/>
        </p:nvSpPr>
        <p:spPr>
          <a:xfrm>
            <a:off x="11894067" y="4638174"/>
            <a:ext cx="110109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wを</a:t>
            </a:r>
          </a:p>
        </p:txBody>
      </p:sp>
      <p:sp>
        <p:nvSpPr>
          <p:cNvPr id="1243" name="から"/>
          <p:cNvSpPr txBox="1"/>
          <p:nvPr/>
        </p:nvSpPr>
        <p:spPr>
          <a:xfrm>
            <a:off x="13884687" y="4638174"/>
            <a:ext cx="11811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から</a:t>
            </a:r>
          </a:p>
        </p:txBody>
      </p:sp>
      <p:sp>
        <p:nvSpPr>
          <p:cNvPr id="1244" name="円形"/>
          <p:cNvSpPr/>
          <p:nvPr/>
        </p:nvSpPr>
        <p:spPr>
          <a:xfrm>
            <a:off x="15179471" y="4611757"/>
            <a:ext cx="679569" cy="687834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45" name="に移動させるとEは最小になる"/>
          <p:cNvSpPr txBox="1"/>
          <p:nvPr/>
        </p:nvSpPr>
        <p:spPr>
          <a:xfrm>
            <a:off x="16169563" y="4581213"/>
            <a:ext cx="745075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に移動させると</a:t>
            </a:r>
            <a:r>
              <a:rPr lang="en-US"/>
              <a:t>L</a:t>
            </a:r>
            <a:r>
              <a:t>は最小になる</a:t>
            </a:r>
          </a:p>
        </p:txBody>
      </p:sp>
      <p:sp>
        <p:nvSpPr>
          <p:cNvPr id="1246" name="曲線の傾き(勾配)に着目する"/>
          <p:cNvSpPr txBox="1"/>
          <p:nvPr/>
        </p:nvSpPr>
        <p:spPr>
          <a:xfrm>
            <a:off x="14109177" y="6015142"/>
            <a:ext cx="6973622" cy="6604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曲線の傾き(勾配)に着目する</a:t>
            </a:r>
          </a:p>
        </p:txBody>
      </p:sp>
      <p:pic>
        <p:nvPicPr>
          <p:cNvPr id="1247" name="線 線" descr="線 線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7097554">
            <a:off x="7657193" y="6609391"/>
            <a:ext cx="2232643" cy="76201"/>
          </a:xfrm>
          <a:prstGeom prst="rect">
            <a:avLst/>
          </a:prstGeom>
        </p:spPr>
      </p:pic>
      <p:pic>
        <p:nvPicPr>
          <p:cNvPr id="1249" name="線 線" descr="線 線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88097" y="10937602"/>
            <a:ext cx="2126712" cy="76201"/>
          </a:xfrm>
          <a:prstGeom prst="rect">
            <a:avLst/>
          </a:prstGeom>
        </p:spPr>
      </p:pic>
      <p:sp>
        <p:nvSpPr>
          <p:cNvPr id="1251" name="傾き &gt; 0"/>
          <p:cNvSpPr txBox="1"/>
          <p:nvPr/>
        </p:nvSpPr>
        <p:spPr>
          <a:xfrm>
            <a:off x="6935804" y="6078642"/>
            <a:ext cx="1770254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傾き &gt; 0</a:t>
            </a:r>
          </a:p>
        </p:txBody>
      </p:sp>
      <p:sp>
        <p:nvSpPr>
          <p:cNvPr id="1252" name="傾き = 0"/>
          <p:cNvSpPr txBox="1"/>
          <p:nvPr/>
        </p:nvSpPr>
        <p:spPr>
          <a:xfrm>
            <a:off x="4735236" y="10187904"/>
            <a:ext cx="183243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傾き = 0</a:t>
            </a:r>
          </a:p>
        </p:txBody>
      </p:sp>
      <p:sp>
        <p:nvSpPr>
          <p:cNvPr id="1253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54" name="勾配降下法"/>
          <p:cNvSpPr txBox="1"/>
          <p:nvPr/>
        </p:nvSpPr>
        <p:spPr>
          <a:xfrm>
            <a:off x="10715422" y="330853"/>
            <a:ext cx="31623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勾配降下法</a:t>
            </a:r>
          </a:p>
        </p:txBody>
      </p:sp>
      <p:sp>
        <p:nvSpPr>
          <p:cNvPr id="2" name="wを変えてEを小さくしたい">
            <a:extLst>
              <a:ext uri="{FF2B5EF4-FFF2-40B4-BE49-F238E27FC236}">
                <a16:creationId xmlns:a16="http://schemas.microsoft.com/office/drawing/2014/main" id="{D504593D-826D-B444-2A73-4960FC45F2B6}"/>
              </a:ext>
            </a:extLst>
          </p:cNvPr>
          <p:cNvSpPr txBox="1"/>
          <p:nvPr/>
        </p:nvSpPr>
        <p:spPr>
          <a:xfrm>
            <a:off x="12732272" y="1695066"/>
            <a:ext cx="877804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w</a:t>
            </a:r>
            <a:r>
              <a:rPr lang="en-US"/>
              <a:t>,b</a:t>
            </a:r>
            <a:r>
              <a:t>を変えて</a:t>
            </a:r>
            <a:r>
              <a:rPr lang="en-US"/>
              <a:t>L(w,b)</a:t>
            </a:r>
            <a:r>
              <a:t>を小さくしたい</a:t>
            </a:r>
          </a:p>
        </p:txBody>
      </p:sp>
      <p:sp>
        <p:nvSpPr>
          <p:cNvPr id="3" name="wを変えてEを小さくしたい">
            <a:extLst>
              <a:ext uri="{FF2B5EF4-FFF2-40B4-BE49-F238E27FC236}">
                <a16:creationId xmlns:a16="http://schemas.microsoft.com/office/drawing/2014/main" id="{AD6EECD3-E078-12B2-4759-68EAA317007C}"/>
              </a:ext>
            </a:extLst>
          </p:cNvPr>
          <p:cNvSpPr txBox="1"/>
          <p:nvPr/>
        </p:nvSpPr>
        <p:spPr>
          <a:xfrm>
            <a:off x="12438122" y="2586026"/>
            <a:ext cx="9366347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rPr lang="en-US"/>
              <a:t>b</a:t>
            </a:r>
            <a:r>
              <a:t>を</a:t>
            </a:r>
            <a:r>
              <a:rPr lang="ja-JP" altLang="en-US"/>
              <a:t>固定して</a:t>
            </a:r>
            <a:r>
              <a:rPr lang="en-US"/>
              <a:t>wだけでLの変化を考える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">
                <a:extLst>
                  <a:ext uri="{FF2B5EF4-FFF2-40B4-BE49-F238E27FC236}">
                    <a16:creationId xmlns:a16="http://schemas.microsoft.com/office/drawing/2014/main" id="{A92C429B-D5C8-4AD6-8376-3878808A888B}"/>
                  </a:ext>
                </a:extLst>
              </p:cNvPr>
              <p:cNvSpPr txBox="1"/>
              <p:nvPr/>
            </p:nvSpPr>
            <p:spPr>
              <a:xfrm>
                <a:off x="1257770" y="1935859"/>
                <a:ext cx="549830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" name="テキスト">
                <a:extLst>
                  <a:ext uri="{FF2B5EF4-FFF2-40B4-BE49-F238E27FC236}">
                    <a16:creationId xmlns:a16="http://schemas.microsoft.com/office/drawing/2014/main" id="{A92C429B-D5C8-4AD6-8376-3878808A8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770" y="1935859"/>
                <a:ext cx="549830" cy="718145"/>
              </a:xfrm>
              <a:prstGeom prst="rect">
                <a:avLst/>
              </a:prstGeom>
              <a:blipFill>
                <a:blip r:embed="rId6"/>
                <a:stretch>
                  <a:fillRect l="-20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線"/>
          <p:cNvSpPr/>
          <p:nvPr/>
        </p:nvSpPr>
        <p:spPr>
          <a:xfrm>
            <a:off x="2207821" y="3659838"/>
            <a:ext cx="7152654" cy="7281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2" extrusionOk="0">
                <a:moveTo>
                  <a:pt x="0" y="0"/>
                </a:moveTo>
                <a:cubicBezTo>
                  <a:pt x="402" y="5317"/>
                  <a:pt x="1606" y="10298"/>
                  <a:pt x="3487" y="14954"/>
                </a:cubicBezTo>
                <a:cubicBezTo>
                  <a:pt x="4808" y="18225"/>
                  <a:pt x="7018" y="21600"/>
                  <a:pt x="10637" y="21458"/>
                </a:cubicBezTo>
                <a:cubicBezTo>
                  <a:pt x="14267" y="21315"/>
                  <a:pt x="16160" y="18124"/>
                  <a:pt x="17472" y="15154"/>
                </a:cubicBezTo>
                <a:cubicBezTo>
                  <a:pt x="19568" y="10413"/>
                  <a:pt x="20969" y="5406"/>
                  <a:pt x="21600" y="6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57" name="線"/>
          <p:cNvSpPr/>
          <p:nvPr/>
        </p:nvSpPr>
        <p:spPr>
          <a:xfrm>
            <a:off x="1532684" y="11710666"/>
            <a:ext cx="81105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58" name="線"/>
          <p:cNvSpPr/>
          <p:nvPr/>
        </p:nvSpPr>
        <p:spPr>
          <a:xfrm flipV="1">
            <a:off x="1532684" y="2902325"/>
            <a:ext cx="1" cy="88083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0" name="テキスト"/>
              <p:cNvSpPr txBox="1"/>
              <p:nvPr/>
            </p:nvSpPr>
            <p:spPr>
              <a:xfrm>
                <a:off x="9757521" y="11368020"/>
                <a:ext cx="453137" cy="6852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60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521" y="11368020"/>
                <a:ext cx="453137" cy="685294"/>
              </a:xfrm>
              <a:prstGeom prst="rect">
                <a:avLst/>
              </a:prstGeom>
              <a:blipFill>
                <a:blip r:embed="rId3"/>
                <a:stretch>
                  <a:fillRect l="-4324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1" name="線"/>
          <p:cNvSpPr/>
          <p:nvPr/>
        </p:nvSpPr>
        <p:spPr>
          <a:xfrm flipV="1">
            <a:off x="8797540" y="6586695"/>
            <a:ext cx="1" cy="5093444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63" name="線"/>
          <p:cNvSpPr/>
          <p:nvPr/>
        </p:nvSpPr>
        <p:spPr>
          <a:xfrm flipV="1">
            <a:off x="5651452" y="10971916"/>
            <a:ext cx="1" cy="708223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64" name="楕円"/>
          <p:cNvSpPr/>
          <p:nvPr/>
        </p:nvSpPr>
        <p:spPr>
          <a:xfrm>
            <a:off x="5467302" y="11546897"/>
            <a:ext cx="368301" cy="327539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65" name="左の図のように縦軸Eと横軸に1つのwを考えたとき、"/>
          <p:cNvSpPr txBox="1"/>
          <p:nvPr/>
        </p:nvSpPr>
        <p:spPr>
          <a:xfrm>
            <a:off x="11266321" y="3456855"/>
            <a:ext cx="1313981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左の図のように縦軸</a:t>
            </a:r>
            <a:r>
              <a:rPr lang="en-US"/>
              <a:t>L</a:t>
            </a:r>
            <a:r>
              <a:t>と横軸に1つのwを考えたとき、</a:t>
            </a:r>
          </a:p>
        </p:txBody>
      </p:sp>
      <p:sp>
        <p:nvSpPr>
          <p:cNvPr id="1266" name="円形"/>
          <p:cNvSpPr/>
          <p:nvPr/>
        </p:nvSpPr>
        <p:spPr>
          <a:xfrm>
            <a:off x="13091436" y="4611757"/>
            <a:ext cx="679569" cy="687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67" name="楕円"/>
          <p:cNvSpPr/>
          <p:nvPr/>
        </p:nvSpPr>
        <p:spPr>
          <a:xfrm>
            <a:off x="8613390" y="11546897"/>
            <a:ext cx="368301" cy="3275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68" name="wを"/>
          <p:cNvSpPr txBox="1"/>
          <p:nvPr/>
        </p:nvSpPr>
        <p:spPr>
          <a:xfrm>
            <a:off x="11894067" y="4638174"/>
            <a:ext cx="110109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wを</a:t>
            </a:r>
          </a:p>
        </p:txBody>
      </p:sp>
      <p:sp>
        <p:nvSpPr>
          <p:cNvPr id="1269" name="から"/>
          <p:cNvSpPr txBox="1"/>
          <p:nvPr/>
        </p:nvSpPr>
        <p:spPr>
          <a:xfrm>
            <a:off x="13884687" y="4638174"/>
            <a:ext cx="11811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から</a:t>
            </a:r>
          </a:p>
        </p:txBody>
      </p:sp>
      <p:sp>
        <p:nvSpPr>
          <p:cNvPr id="1270" name="円形"/>
          <p:cNvSpPr/>
          <p:nvPr/>
        </p:nvSpPr>
        <p:spPr>
          <a:xfrm>
            <a:off x="15179471" y="4611757"/>
            <a:ext cx="679569" cy="687834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71" name="に移動させるとEは最小になる"/>
          <p:cNvSpPr txBox="1"/>
          <p:nvPr/>
        </p:nvSpPr>
        <p:spPr>
          <a:xfrm>
            <a:off x="16169563" y="4581213"/>
            <a:ext cx="745075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に移動させると</a:t>
            </a:r>
            <a:r>
              <a:rPr lang="en-US"/>
              <a:t>L</a:t>
            </a:r>
            <a:r>
              <a:t>は最小になる</a:t>
            </a:r>
          </a:p>
        </p:txBody>
      </p:sp>
      <p:sp>
        <p:nvSpPr>
          <p:cNvPr id="1272" name="曲線の傾き(勾配)に着目する"/>
          <p:cNvSpPr txBox="1"/>
          <p:nvPr/>
        </p:nvSpPr>
        <p:spPr>
          <a:xfrm>
            <a:off x="14109177" y="6015142"/>
            <a:ext cx="6973622" cy="6604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曲線の傾き(勾配)に着目する</a:t>
            </a:r>
          </a:p>
        </p:txBody>
      </p:sp>
      <p:pic>
        <p:nvPicPr>
          <p:cNvPr id="1273" name="線 線" descr="線 線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7097554">
            <a:off x="7657193" y="6609391"/>
            <a:ext cx="2232643" cy="76201"/>
          </a:xfrm>
          <a:prstGeom prst="rect">
            <a:avLst/>
          </a:prstGeom>
        </p:spPr>
      </p:pic>
      <p:pic>
        <p:nvPicPr>
          <p:cNvPr id="1275" name="線 線" descr="線 線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88097" y="10937602"/>
            <a:ext cx="2126712" cy="76201"/>
          </a:xfrm>
          <a:prstGeom prst="rect">
            <a:avLst/>
          </a:prstGeom>
        </p:spPr>
      </p:pic>
      <p:sp>
        <p:nvSpPr>
          <p:cNvPr id="1277" name="傾き &gt; 0"/>
          <p:cNvSpPr txBox="1"/>
          <p:nvPr/>
        </p:nvSpPr>
        <p:spPr>
          <a:xfrm>
            <a:off x="6935804" y="6078642"/>
            <a:ext cx="1770254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傾き &gt; 0</a:t>
            </a:r>
          </a:p>
        </p:txBody>
      </p:sp>
      <p:sp>
        <p:nvSpPr>
          <p:cNvPr id="1278" name="傾き = 0"/>
          <p:cNvSpPr txBox="1"/>
          <p:nvPr/>
        </p:nvSpPr>
        <p:spPr>
          <a:xfrm>
            <a:off x="4735236" y="10187904"/>
            <a:ext cx="183243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傾き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9" name="テキスト"/>
              <p:cNvSpPr txBox="1"/>
              <p:nvPr/>
            </p:nvSpPr>
            <p:spPr>
              <a:xfrm>
                <a:off x="8529762" y="11807356"/>
                <a:ext cx="535557" cy="80697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79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762" y="11807356"/>
                <a:ext cx="535557" cy="806971"/>
              </a:xfrm>
              <a:prstGeom prst="rect">
                <a:avLst/>
              </a:prstGeom>
              <a:blipFill>
                <a:blip r:embed="rId6"/>
                <a:stretch>
                  <a:fillRect l="-39535" r="-232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0" name="テキスト"/>
              <p:cNvSpPr txBox="1"/>
              <p:nvPr/>
            </p:nvSpPr>
            <p:spPr>
              <a:xfrm>
                <a:off x="14743685" y="9644170"/>
                <a:ext cx="1111479" cy="9494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80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3685" y="9644170"/>
                <a:ext cx="1111479" cy="949472"/>
              </a:xfrm>
              <a:prstGeom prst="rect">
                <a:avLst/>
              </a:prstGeom>
              <a:blipFill>
                <a:blip r:embed="rId7"/>
                <a:stretch>
                  <a:fillRect l="-30682" r="-9091" b="-394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1" name="テキスト"/>
              <p:cNvSpPr txBox="1"/>
              <p:nvPr/>
            </p:nvSpPr>
            <p:spPr>
              <a:xfrm>
                <a:off x="16194165" y="9268079"/>
                <a:ext cx="3163879" cy="160005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4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81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4165" y="9268079"/>
                <a:ext cx="3163879" cy="1600053"/>
              </a:xfrm>
              <a:prstGeom prst="rect">
                <a:avLst/>
              </a:prstGeom>
              <a:blipFill>
                <a:blip r:embed="rId8"/>
                <a:stretch>
                  <a:fillRect l="-2400" b="-472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2" name="="/>
          <p:cNvSpPr txBox="1"/>
          <p:nvPr/>
        </p:nvSpPr>
        <p:spPr>
          <a:xfrm>
            <a:off x="15967355" y="9852206"/>
            <a:ext cx="3975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3" name="テキスト"/>
              <p:cNvSpPr txBox="1"/>
              <p:nvPr/>
            </p:nvSpPr>
            <p:spPr>
              <a:xfrm>
                <a:off x="13146212" y="7458877"/>
                <a:ext cx="609277" cy="93675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83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6212" y="7458877"/>
                <a:ext cx="609277" cy="936758"/>
              </a:xfrm>
              <a:prstGeom prst="rect">
                <a:avLst/>
              </a:prstGeom>
              <a:blipFill>
                <a:blip r:embed="rId9"/>
                <a:stretch>
                  <a:fillRect l="-43750" r="-6250" b="-405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4" name="テキスト"/>
              <p:cNvSpPr txBox="1"/>
              <p:nvPr/>
            </p:nvSpPr>
            <p:spPr>
              <a:xfrm>
                <a:off x="11771928" y="7527256"/>
                <a:ext cx="612988" cy="79508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5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84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1928" y="7527256"/>
                <a:ext cx="612988" cy="795089"/>
              </a:xfrm>
              <a:prstGeom prst="rect">
                <a:avLst/>
              </a:prstGeom>
              <a:blipFill>
                <a:blip r:embed="rId10"/>
                <a:stretch>
                  <a:fillRect l="-22000" b="-156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5" name="の  における傾きは"/>
          <p:cNvSpPr txBox="1"/>
          <p:nvPr/>
        </p:nvSpPr>
        <p:spPr>
          <a:xfrm>
            <a:off x="12460454" y="7609755"/>
            <a:ext cx="507652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の　 における傾きは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6" name="テキスト"/>
              <p:cNvSpPr txBox="1"/>
              <p:nvPr/>
            </p:nvSpPr>
            <p:spPr>
              <a:xfrm>
                <a:off x="17581153" y="7075031"/>
                <a:ext cx="1327928" cy="15979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ar-AE" sz="4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86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1153" y="7075031"/>
                <a:ext cx="1327928" cy="1597938"/>
              </a:xfrm>
              <a:prstGeom prst="rect">
                <a:avLst/>
              </a:prstGeom>
              <a:blipFill>
                <a:blip r:embed="rId11"/>
                <a:stretch>
                  <a:fillRect l="-11429" b="-393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7" name="(偏微分で書くと  )"/>
          <p:cNvSpPr txBox="1"/>
          <p:nvPr/>
        </p:nvSpPr>
        <p:spPr>
          <a:xfrm>
            <a:off x="18953258" y="7556500"/>
            <a:ext cx="5348022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(偏微分で書くと　　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8" name="テキスト"/>
              <p:cNvSpPr txBox="1"/>
              <p:nvPr/>
            </p:nvSpPr>
            <p:spPr>
              <a:xfrm>
                <a:off x="22856928" y="7073973"/>
                <a:ext cx="1309718" cy="160005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4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88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6928" y="7073973"/>
                <a:ext cx="1309718" cy="1600053"/>
              </a:xfrm>
              <a:prstGeom prst="rect">
                <a:avLst/>
              </a:prstGeom>
              <a:blipFill>
                <a:blip r:embed="rId12"/>
                <a:stretch>
                  <a:fillRect l="-11538" b="-390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9" name="(αは定数 α=０.001など)"/>
          <p:cNvSpPr txBox="1"/>
          <p:nvPr/>
        </p:nvSpPr>
        <p:spPr>
          <a:xfrm>
            <a:off x="13450850" y="11265506"/>
            <a:ext cx="931825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3200"/>
              <a:t>(αは</a:t>
            </a:r>
            <a:r>
              <a:rPr lang="ja-JP" altLang="en-US" sz="3200"/>
              <a:t>学習率と呼ばれる</a:t>
            </a:r>
            <a:r>
              <a:rPr sz="3200"/>
              <a:t>定数 α=</a:t>
            </a:r>
            <a:r>
              <a:rPr lang="en-US" sz="3200"/>
              <a:t>0.1や</a:t>
            </a:r>
            <a:r>
              <a:rPr sz="3200"/>
              <a:t>０.001など)</a:t>
            </a:r>
          </a:p>
        </p:txBody>
      </p:sp>
      <p:sp>
        <p:nvSpPr>
          <p:cNvPr id="1290" name="楕円"/>
          <p:cNvSpPr/>
          <p:nvPr/>
        </p:nvSpPr>
        <p:spPr>
          <a:xfrm>
            <a:off x="7308345" y="11546897"/>
            <a:ext cx="368301" cy="3275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1" name="テキスト"/>
              <p:cNvSpPr txBox="1"/>
              <p:nvPr/>
            </p:nvSpPr>
            <p:spPr>
              <a:xfrm>
                <a:off x="7024801" y="11801946"/>
                <a:ext cx="962963" cy="8177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91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801" y="11801946"/>
                <a:ext cx="962963" cy="817791"/>
              </a:xfrm>
              <a:prstGeom prst="rect">
                <a:avLst/>
              </a:prstGeom>
              <a:blipFill>
                <a:blip r:embed="rId13"/>
                <a:stretch>
                  <a:fillRect l="-28571" r="-9091" b="-307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2" name="矢印"/>
          <p:cNvSpPr/>
          <p:nvPr/>
        </p:nvSpPr>
        <p:spPr>
          <a:xfrm flipH="1">
            <a:off x="7693051" y="11443966"/>
            <a:ext cx="820305" cy="533401"/>
          </a:xfrm>
          <a:prstGeom prst="rightArrow">
            <a:avLst>
              <a:gd name="adj1" fmla="val 34701"/>
              <a:gd name="adj2" fmla="val 87561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93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94" name="勾配降下法"/>
          <p:cNvSpPr txBox="1"/>
          <p:nvPr/>
        </p:nvSpPr>
        <p:spPr>
          <a:xfrm>
            <a:off x="10715422" y="330853"/>
            <a:ext cx="31623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勾配降下法</a:t>
            </a:r>
          </a:p>
        </p:txBody>
      </p:sp>
      <p:sp>
        <p:nvSpPr>
          <p:cNvPr id="2" name="wを変えてEを小さくしたい">
            <a:extLst>
              <a:ext uri="{FF2B5EF4-FFF2-40B4-BE49-F238E27FC236}">
                <a16:creationId xmlns:a16="http://schemas.microsoft.com/office/drawing/2014/main" id="{14097C0D-4F13-6E92-FBA2-BB30FF70386F}"/>
              </a:ext>
            </a:extLst>
          </p:cNvPr>
          <p:cNvSpPr txBox="1"/>
          <p:nvPr/>
        </p:nvSpPr>
        <p:spPr>
          <a:xfrm>
            <a:off x="12732272" y="1695066"/>
            <a:ext cx="877804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w</a:t>
            </a:r>
            <a:r>
              <a:rPr lang="en-US"/>
              <a:t>,b</a:t>
            </a:r>
            <a:r>
              <a:t>を変えて</a:t>
            </a:r>
            <a:r>
              <a:rPr lang="en-US"/>
              <a:t>L(w,b)</a:t>
            </a:r>
            <a:r>
              <a:t>を小さくしたい</a:t>
            </a:r>
          </a:p>
        </p:txBody>
      </p:sp>
      <p:sp>
        <p:nvSpPr>
          <p:cNvPr id="3" name="wを変えてEを小さくしたい">
            <a:extLst>
              <a:ext uri="{FF2B5EF4-FFF2-40B4-BE49-F238E27FC236}">
                <a16:creationId xmlns:a16="http://schemas.microsoft.com/office/drawing/2014/main" id="{4FA54E02-822D-2E6D-FBB5-DE360E092348}"/>
              </a:ext>
            </a:extLst>
          </p:cNvPr>
          <p:cNvSpPr txBox="1"/>
          <p:nvPr/>
        </p:nvSpPr>
        <p:spPr>
          <a:xfrm>
            <a:off x="12438122" y="2586026"/>
            <a:ext cx="9366347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rPr lang="en-US"/>
              <a:t>b</a:t>
            </a:r>
            <a:r>
              <a:t>を</a:t>
            </a:r>
            <a:r>
              <a:rPr lang="ja-JP" altLang="en-US"/>
              <a:t>固定して</a:t>
            </a:r>
            <a:r>
              <a:rPr lang="en-US"/>
              <a:t>wだけでLの変化を考える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">
                <a:extLst>
                  <a:ext uri="{FF2B5EF4-FFF2-40B4-BE49-F238E27FC236}">
                    <a16:creationId xmlns:a16="http://schemas.microsoft.com/office/drawing/2014/main" id="{FD187796-BB6E-0765-6D72-309764630DFE}"/>
                  </a:ext>
                </a:extLst>
              </p:cNvPr>
              <p:cNvSpPr txBox="1"/>
              <p:nvPr/>
            </p:nvSpPr>
            <p:spPr>
              <a:xfrm>
                <a:off x="1257770" y="1935859"/>
                <a:ext cx="549830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" name="テキスト">
                <a:extLst>
                  <a:ext uri="{FF2B5EF4-FFF2-40B4-BE49-F238E27FC236}">
                    <a16:creationId xmlns:a16="http://schemas.microsoft.com/office/drawing/2014/main" id="{FD187796-BB6E-0765-6D72-309764630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770" y="1935859"/>
                <a:ext cx="549830" cy="718145"/>
              </a:xfrm>
              <a:prstGeom prst="rect">
                <a:avLst/>
              </a:prstGeom>
              <a:blipFill>
                <a:blip r:embed="rId14"/>
                <a:stretch>
                  <a:fillRect l="-20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線"/>
          <p:cNvSpPr/>
          <p:nvPr/>
        </p:nvSpPr>
        <p:spPr>
          <a:xfrm>
            <a:off x="2207821" y="3659838"/>
            <a:ext cx="7152654" cy="7281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2" extrusionOk="0">
                <a:moveTo>
                  <a:pt x="0" y="0"/>
                </a:moveTo>
                <a:cubicBezTo>
                  <a:pt x="402" y="5317"/>
                  <a:pt x="1606" y="10298"/>
                  <a:pt x="3487" y="14954"/>
                </a:cubicBezTo>
                <a:cubicBezTo>
                  <a:pt x="4808" y="18225"/>
                  <a:pt x="7018" y="21600"/>
                  <a:pt x="10637" y="21458"/>
                </a:cubicBezTo>
                <a:cubicBezTo>
                  <a:pt x="14267" y="21315"/>
                  <a:pt x="16160" y="18124"/>
                  <a:pt x="17472" y="15154"/>
                </a:cubicBezTo>
                <a:cubicBezTo>
                  <a:pt x="19568" y="10413"/>
                  <a:pt x="20969" y="5406"/>
                  <a:pt x="21600" y="6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57" name="線"/>
          <p:cNvSpPr/>
          <p:nvPr/>
        </p:nvSpPr>
        <p:spPr>
          <a:xfrm>
            <a:off x="1532684" y="11710666"/>
            <a:ext cx="81105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58" name="線"/>
          <p:cNvSpPr/>
          <p:nvPr/>
        </p:nvSpPr>
        <p:spPr>
          <a:xfrm flipV="1">
            <a:off x="1532684" y="2902325"/>
            <a:ext cx="1" cy="88083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0" name="テキスト"/>
              <p:cNvSpPr txBox="1"/>
              <p:nvPr/>
            </p:nvSpPr>
            <p:spPr>
              <a:xfrm>
                <a:off x="9757521" y="11368020"/>
                <a:ext cx="453137" cy="6852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60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521" y="11368020"/>
                <a:ext cx="453137" cy="685294"/>
              </a:xfrm>
              <a:prstGeom prst="rect">
                <a:avLst/>
              </a:prstGeom>
              <a:blipFill>
                <a:blip r:embed="rId3"/>
                <a:stretch>
                  <a:fillRect l="-4324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1" name="線"/>
          <p:cNvSpPr/>
          <p:nvPr/>
        </p:nvSpPr>
        <p:spPr>
          <a:xfrm flipV="1">
            <a:off x="8797540" y="6586695"/>
            <a:ext cx="1" cy="5093444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63" name="線"/>
          <p:cNvSpPr/>
          <p:nvPr/>
        </p:nvSpPr>
        <p:spPr>
          <a:xfrm flipV="1">
            <a:off x="5651452" y="10971916"/>
            <a:ext cx="1" cy="708223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64" name="楕円"/>
          <p:cNvSpPr/>
          <p:nvPr/>
        </p:nvSpPr>
        <p:spPr>
          <a:xfrm>
            <a:off x="5467302" y="11546897"/>
            <a:ext cx="368301" cy="327539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67" name="楕円"/>
          <p:cNvSpPr/>
          <p:nvPr/>
        </p:nvSpPr>
        <p:spPr>
          <a:xfrm>
            <a:off x="8613390" y="11546897"/>
            <a:ext cx="368301" cy="3275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pic>
        <p:nvPicPr>
          <p:cNvPr id="1273" name="線 線" descr="線 線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7097554">
            <a:off x="7657193" y="6609391"/>
            <a:ext cx="2232643" cy="76201"/>
          </a:xfrm>
          <a:prstGeom prst="rect">
            <a:avLst/>
          </a:prstGeom>
        </p:spPr>
      </p:pic>
      <p:pic>
        <p:nvPicPr>
          <p:cNvPr id="1275" name="線 線" descr="線 線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88097" y="10937602"/>
            <a:ext cx="2126712" cy="76201"/>
          </a:xfrm>
          <a:prstGeom prst="rect">
            <a:avLst/>
          </a:prstGeom>
        </p:spPr>
      </p:pic>
      <p:sp>
        <p:nvSpPr>
          <p:cNvPr id="1277" name="傾き &gt; 0"/>
          <p:cNvSpPr txBox="1"/>
          <p:nvPr/>
        </p:nvSpPr>
        <p:spPr>
          <a:xfrm>
            <a:off x="7117212" y="6032436"/>
            <a:ext cx="1407437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傾き </a:t>
            </a:r>
            <a:r>
              <a:rPr lang="en-US"/>
              <a:t>3</a:t>
            </a:r>
            <a:endParaRPr/>
          </a:p>
        </p:txBody>
      </p:sp>
      <p:sp>
        <p:nvSpPr>
          <p:cNvPr id="1278" name="傾き = 0"/>
          <p:cNvSpPr txBox="1"/>
          <p:nvPr/>
        </p:nvSpPr>
        <p:spPr>
          <a:xfrm>
            <a:off x="4735236" y="10187904"/>
            <a:ext cx="183243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傾き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9" name="テキスト"/>
              <p:cNvSpPr txBox="1"/>
              <p:nvPr/>
            </p:nvSpPr>
            <p:spPr>
              <a:xfrm>
                <a:off x="8258740" y="11851769"/>
                <a:ext cx="1077603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4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4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79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740" y="11851769"/>
                <a:ext cx="1077603" cy="718145"/>
              </a:xfrm>
              <a:prstGeom prst="rect">
                <a:avLst/>
              </a:prstGeom>
              <a:blipFill>
                <a:blip r:embed="rId6"/>
                <a:stretch>
                  <a:fillRect l="-5814" b="-701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0" name="テキスト"/>
              <p:cNvSpPr txBox="1"/>
              <p:nvPr/>
            </p:nvSpPr>
            <p:spPr>
              <a:xfrm>
                <a:off x="14368604" y="6722048"/>
                <a:ext cx="1309846" cy="86433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495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495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80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8604" y="6722048"/>
                <a:ext cx="1309846" cy="864339"/>
              </a:xfrm>
              <a:prstGeom prst="rect">
                <a:avLst/>
              </a:prstGeom>
              <a:blipFill>
                <a:blip r:embed="rId7"/>
                <a:stretch>
                  <a:fillRect l="-6731" b="-869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1" name="テキスト"/>
              <p:cNvSpPr txBox="1"/>
              <p:nvPr/>
            </p:nvSpPr>
            <p:spPr>
              <a:xfrm>
                <a:off x="16476196" y="6353871"/>
                <a:ext cx="4719497" cy="160069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47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47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.1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7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81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6196" y="6353871"/>
                <a:ext cx="4719497" cy="1600695"/>
              </a:xfrm>
              <a:prstGeom prst="rect">
                <a:avLst/>
              </a:prstGeom>
              <a:blipFill>
                <a:blip r:embed="rId8"/>
                <a:stretch>
                  <a:fillRect l="-1613" b="-472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2" name="="/>
          <p:cNvSpPr txBox="1"/>
          <p:nvPr/>
        </p:nvSpPr>
        <p:spPr>
          <a:xfrm>
            <a:off x="15751413" y="7033912"/>
            <a:ext cx="3975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=</a:t>
            </a:r>
          </a:p>
        </p:txBody>
      </p:sp>
      <p:sp>
        <p:nvSpPr>
          <p:cNvPr id="1290" name="楕円"/>
          <p:cNvSpPr/>
          <p:nvPr/>
        </p:nvSpPr>
        <p:spPr>
          <a:xfrm>
            <a:off x="7308345" y="11546897"/>
            <a:ext cx="368301" cy="3275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1" name="テキスト"/>
              <p:cNvSpPr txBox="1"/>
              <p:nvPr/>
            </p:nvSpPr>
            <p:spPr>
              <a:xfrm>
                <a:off x="6942827" y="11836380"/>
                <a:ext cx="1126912" cy="74892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4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91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827" y="11836380"/>
                <a:ext cx="1126912" cy="748923"/>
              </a:xfrm>
              <a:prstGeom prst="rect">
                <a:avLst/>
              </a:prstGeom>
              <a:blipFill>
                <a:blip r:embed="rId9"/>
                <a:stretch>
                  <a:fillRect l="-6667" b="-5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2" name="矢印"/>
          <p:cNvSpPr/>
          <p:nvPr/>
        </p:nvSpPr>
        <p:spPr>
          <a:xfrm flipH="1">
            <a:off x="7693051" y="11443966"/>
            <a:ext cx="820305" cy="533401"/>
          </a:xfrm>
          <a:prstGeom prst="rightArrow">
            <a:avLst>
              <a:gd name="adj1" fmla="val 34701"/>
              <a:gd name="adj2" fmla="val 87561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93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94" name="勾配降下法"/>
          <p:cNvSpPr txBox="1"/>
          <p:nvPr/>
        </p:nvSpPr>
        <p:spPr>
          <a:xfrm>
            <a:off x="10715422" y="330853"/>
            <a:ext cx="31623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勾配降下法</a:t>
            </a:r>
          </a:p>
        </p:txBody>
      </p:sp>
      <p:sp>
        <p:nvSpPr>
          <p:cNvPr id="2" name="wを変えてEを小さくしたい">
            <a:extLst>
              <a:ext uri="{FF2B5EF4-FFF2-40B4-BE49-F238E27FC236}">
                <a16:creationId xmlns:a16="http://schemas.microsoft.com/office/drawing/2014/main" id="{14097C0D-4F13-6E92-FBA2-BB30FF70386F}"/>
              </a:ext>
            </a:extLst>
          </p:cNvPr>
          <p:cNvSpPr txBox="1"/>
          <p:nvPr/>
        </p:nvSpPr>
        <p:spPr>
          <a:xfrm>
            <a:off x="12831093" y="1862123"/>
            <a:ext cx="10175863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rPr lang="ja-JP" altLang="en-US"/>
              <a:t>例えば</a:t>
            </a:r>
            <a:r>
              <a:rPr lang="en-US" altLang="ja-JP"/>
              <a:t>epoch10</a:t>
            </a:r>
            <a:r>
              <a:rPr lang="ja-JP" altLang="en-US"/>
              <a:t>回目の重み</a:t>
            </a:r>
            <a:r>
              <a:rPr lang="en-US" altLang="ja-JP"/>
              <a:t>w10</a:t>
            </a:r>
            <a:r>
              <a:rPr lang="ja-JP" altLang="en-US"/>
              <a:t>が</a:t>
            </a:r>
            <a:r>
              <a:rPr lang="en-US" altLang="ja-JP"/>
              <a:t>1.5</a:t>
            </a:r>
            <a:r>
              <a:rPr lang="ja-JP" altLang="en-US"/>
              <a:t>、</a:t>
            </a:r>
            <a:endParaRPr lang="en-US" altLang="ja-JP"/>
          </a:p>
          <a:p>
            <a:r>
              <a:rPr lang="ja-JP" altLang="en-US"/>
              <a:t>その時の傾きを</a:t>
            </a:r>
            <a:r>
              <a:rPr lang="en-US" altLang="ja-JP"/>
              <a:t>3</a:t>
            </a:r>
            <a:r>
              <a:rPr lang="ja-JP" altLang="en-US"/>
              <a:t>とすると、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">
                <a:extLst>
                  <a:ext uri="{FF2B5EF4-FFF2-40B4-BE49-F238E27FC236}">
                    <a16:creationId xmlns:a16="http://schemas.microsoft.com/office/drawing/2014/main" id="{4D3C86F4-11B4-07C5-D7A0-7BBDCA5DEEFF}"/>
                  </a:ext>
                </a:extLst>
              </p:cNvPr>
              <p:cNvSpPr txBox="1"/>
              <p:nvPr/>
            </p:nvSpPr>
            <p:spPr>
              <a:xfrm>
                <a:off x="15209117" y="4314482"/>
                <a:ext cx="1111479" cy="9494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" name="テキスト">
                <a:extLst>
                  <a:ext uri="{FF2B5EF4-FFF2-40B4-BE49-F238E27FC236}">
                    <a16:creationId xmlns:a16="http://schemas.microsoft.com/office/drawing/2014/main" id="{4D3C86F4-11B4-07C5-D7A0-7BBDCA5DE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9117" y="4314482"/>
                <a:ext cx="1111479" cy="949472"/>
              </a:xfrm>
              <a:prstGeom prst="rect">
                <a:avLst/>
              </a:prstGeom>
              <a:blipFill>
                <a:blip r:embed="rId10"/>
                <a:stretch>
                  <a:fillRect l="-30682" r="-10227" b="-394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">
                <a:extLst>
                  <a:ext uri="{FF2B5EF4-FFF2-40B4-BE49-F238E27FC236}">
                    <a16:creationId xmlns:a16="http://schemas.microsoft.com/office/drawing/2014/main" id="{E2AF4E01-107D-9D8D-5F2D-C8E0F483C706}"/>
                  </a:ext>
                </a:extLst>
              </p:cNvPr>
              <p:cNvSpPr txBox="1"/>
              <p:nvPr/>
            </p:nvSpPr>
            <p:spPr>
              <a:xfrm>
                <a:off x="16659597" y="3938391"/>
                <a:ext cx="3163879" cy="160005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4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テキスト">
                <a:extLst>
                  <a:ext uri="{FF2B5EF4-FFF2-40B4-BE49-F238E27FC236}">
                    <a16:creationId xmlns:a16="http://schemas.microsoft.com/office/drawing/2014/main" id="{E2AF4E01-107D-9D8D-5F2D-C8E0F483C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597" y="3938391"/>
                <a:ext cx="3163879" cy="1600053"/>
              </a:xfrm>
              <a:prstGeom prst="rect">
                <a:avLst/>
              </a:prstGeom>
              <a:blipFill>
                <a:blip r:embed="rId11"/>
                <a:stretch>
                  <a:fillRect l="-2400" b="-393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=">
            <a:extLst>
              <a:ext uri="{FF2B5EF4-FFF2-40B4-BE49-F238E27FC236}">
                <a16:creationId xmlns:a16="http://schemas.microsoft.com/office/drawing/2014/main" id="{35D9B9FC-2CE6-866E-A1E3-EAA3D191C772}"/>
              </a:ext>
            </a:extLst>
          </p:cNvPr>
          <p:cNvSpPr txBox="1"/>
          <p:nvPr/>
        </p:nvSpPr>
        <p:spPr>
          <a:xfrm>
            <a:off x="16432787" y="4522518"/>
            <a:ext cx="3975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">
                <a:extLst>
                  <a:ext uri="{FF2B5EF4-FFF2-40B4-BE49-F238E27FC236}">
                    <a16:creationId xmlns:a16="http://schemas.microsoft.com/office/drawing/2014/main" id="{6202D0F0-2B33-9445-F0AE-68713B34B0AD}"/>
                  </a:ext>
                </a:extLst>
              </p:cNvPr>
              <p:cNvSpPr txBox="1"/>
              <p:nvPr/>
            </p:nvSpPr>
            <p:spPr>
              <a:xfrm>
                <a:off x="16766211" y="8362613"/>
                <a:ext cx="3499548" cy="8258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47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47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.1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" name="テキスト">
                <a:extLst>
                  <a:ext uri="{FF2B5EF4-FFF2-40B4-BE49-F238E27FC236}">
                    <a16:creationId xmlns:a16="http://schemas.microsoft.com/office/drawing/2014/main" id="{6202D0F0-2B33-9445-F0AE-68713B34B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6211" y="8362613"/>
                <a:ext cx="3499548" cy="825867"/>
              </a:xfrm>
              <a:prstGeom prst="rect">
                <a:avLst/>
              </a:prstGeom>
              <a:blipFill>
                <a:blip r:embed="rId12"/>
                <a:stretch>
                  <a:fillRect l="-3986" b="-3030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=">
            <a:extLst>
              <a:ext uri="{FF2B5EF4-FFF2-40B4-BE49-F238E27FC236}">
                <a16:creationId xmlns:a16="http://schemas.microsoft.com/office/drawing/2014/main" id="{0EB5194E-6ECE-9E32-2516-EB163E906388}"/>
              </a:ext>
            </a:extLst>
          </p:cNvPr>
          <p:cNvSpPr txBox="1"/>
          <p:nvPr/>
        </p:nvSpPr>
        <p:spPr>
          <a:xfrm>
            <a:off x="15761115" y="8508847"/>
            <a:ext cx="3975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">
                <a:extLst>
                  <a:ext uri="{FF2B5EF4-FFF2-40B4-BE49-F238E27FC236}">
                    <a16:creationId xmlns:a16="http://schemas.microsoft.com/office/drawing/2014/main" id="{4F3C2A67-D1D9-D8FA-32BE-1E2880E3490D}"/>
                  </a:ext>
                </a:extLst>
              </p:cNvPr>
              <p:cNvSpPr txBox="1"/>
              <p:nvPr/>
            </p:nvSpPr>
            <p:spPr>
              <a:xfrm>
                <a:off x="16825776" y="9426850"/>
                <a:ext cx="1093248" cy="8258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.2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9" name="テキスト">
                <a:extLst>
                  <a:ext uri="{FF2B5EF4-FFF2-40B4-BE49-F238E27FC236}">
                    <a16:creationId xmlns:a16="http://schemas.microsoft.com/office/drawing/2014/main" id="{4F3C2A67-D1D9-D8FA-32BE-1E2880E34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5776" y="9426850"/>
                <a:ext cx="1093248" cy="825867"/>
              </a:xfrm>
              <a:prstGeom prst="rect">
                <a:avLst/>
              </a:prstGeom>
              <a:blipFill>
                <a:blip r:embed="rId13"/>
                <a:stretch>
                  <a:fillRect l="-12644" b="-151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=">
            <a:extLst>
              <a:ext uri="{FF2B5EF4-FFF2-40B4-BE49-F238E27FC236}">
                <a16:creationId xmlns:a16="http://schemas.microsoft.com/office/drawing/2014/main" id="{B29C2642-BD15-20D3-2035-1E8E64AB31FC}"/>
              </a:ext>
            </a:extLst>
          </p:cNvPr>
          <p:cNvSpPr txBox="1"/>
          <p:nvPr/>
        </p:nvSpPr>
        <p:spPr>
          <a:xfrm>
            <a:off x="15761115" y="9573084"/>
            <a:ext cx="3975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=</a:t>
            </a:r>
          </a:p>
        </p:txBody>
      </p:sp>
      <p:sp>
        <p:nvSpPr>
          <p:cNvPr id="14" name="傾き &gt; 0">
            <a:extLst>
              <a:ext uri="{FF2B5EF4-FFF2-40B4-BE49-F238E27FC236}">
                <a16:creationId xmlns:a16="http://schemas.microsoft.com/office/drawing/2014/main" id="{6E9AEEB6-6FA6-4752-B370-8193B01B604D}"/>
              </a:ext>
            </a:extLst>
          </p:cNvPr>
          <p:cNvSpPr txBox="1"/>
          <p:nvPr/>
        </p:nvSpPr>
        <p:spPr>
          <a:xfrm>
            <a:off x="8383182" y="12746645"/>
            <a:ext cx="780663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/>
              <a:t>1.5</a:t>
            </a:r>
            <a:endParaRPr/>
          </a:p>
        </p:txBody>
      </p:sp>
      <p:sp>
        <p:nvSpPr>
          <p:cNvPr id="15" name="傾き &gt; 0">
            <a:extLst>
              <a:ext uri="{FF2B5EF4-FFF2-40B4-BE49-F238E27FC236}">
                <a16:creationId xmlns:a16="http://schemas.microsoft.com/office/drawing/2014/main" id="{AE30F257-AA13-307B-1924-0625536FD3DE}"/>
              </a:ext>
            </a:extLst>
          </p:cNvPr>
          <p:cNvSpPr txBox="1"/>
          <p:nvPr/>
        </p:nvSpPr>
        <p:spPr>
          <a:xfrm>
            <a:off x="7030608" y="12759127"/>
            <a:ext cx="780663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/>
              <a:t>1.2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">
                <a:extLst>
                  <a:ext uri="{FF2B5EF4-FFF2-40B4-BE49-F238E27FC236}">
                    <a16:creationId xmlns:a16="http://schemas.microsoft.com/office/drawing/2014/main" id="{76E11C0B-CDD5-EB22-5F03-17A286B5530B}"/>
                  </a:ext>
                </a:extLst>
              </p:cNvPr>
              <p:cNvSpPr txBox="1"/>
              <p:nvPr/>
            </p:nvSpPr>
            <p:spPr>
              <a:xfrm>
                <a:off x="1257770" y="1935859"/>
                <a:ext cx="549830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" name="テキスト">
                <a:extLst>
                  <a:ext uri="{FF2B5EF4-FFF2-40B4-BE49-F238E27FC236}">
                    <a16:creationId xmlns:a16="http://schemas.microsoft.com/office/drawing/2014/main" id="{76E11C0B-CDD5-EB22-5F03-17A286B55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770" y="1935859"/>
                <a:ext cx="549830" cy="718145"/>
              </a:xfrm>
              <a:prstGeom prst="rect">
                <a:avLst/>
              </a:prstGeom>
              <a:blipFill>
                <a:blip r:embed="rId14"/>
                <a:stretch>
                  <a:fillRect l="-20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">
                <a:extLst>
                  <a:ext uri="{FF2B5EF4-FFF2-40B4-BE49-F238E27FC236}">
                    <a16:creationId xmlns:a16="http://schemas.microsoft.com/office/drawing/2014/main" id="{6D4891A2-1C46-A3E7-5962-D07BE8119A6F}"/>
                  </a:ext>
                </a:extLst>
              </p:cNvPr>
              <p:cNvSpPr txBox="1"/>
              <p:nvPr/>
            </p:nvSpPr>
            <p:spPr>
              <a:xfrm>
                <a:off x="20265759" y="4396836"/>
                <a:ext cx="2757614" cy="8258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7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47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=0.1)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1" name="テキスト">
                <a:extLst>
                  <a:ext uri="{FF2B5EF4-FFF2-40B4-BE49-F238E27FC236}">
                    <a16:creationId xmlns:a16="http://schemas.microsoft.com/office/drawing/2014/main" id="{6D4891A2-1C46-A3E7-5962-D07BE8119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5759" y="4396836"/>
                <a:ext cx="2757614" cy="825867"/>
              </a:xfrm>
              <a:prstGeom prst="rect">
                <a:avLst/>
              </a:prstGeom>
              <a:blipFill>
                <a:blip r:embed="rId15"/>
                <a:stretch>
                  <a:fillRect l="-7339" r="-459" b="-2575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00667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線"/>
          <p:cNvSpPr/>
          <p:nvPr/>
        </p:nvSpPr>
        <p:spPr>
          <a:xfrm>
            <a:off x="2207821" y="3659838"/>
            <a:ext cx="7152654" cy="7281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2" extrusionOk="0">
                <a:moveTo>
                  <a:pt x="0" y="0"/>
                </a:moveTo>
                <a:cubicBezTo>
                  <a:pt x="402" y="5317"/>
                  <a:pt x="1606" y="10298"/>
                  <a:pt x="3487" y="14954"/>
                </a:cubicBezTo>
                <a:cubicBezTo>
                  <a:pt x="4808" y="18225"/>
                  <a:pt x="7018" y="21600"/>
                  <a:pt x="10637" y="21458"/>
                </a:cubicBezTo>
                <a:cubicBezTo>
                  <a:pt x="14267" y="21315"/>
                  <a:pt x="16160" y="18124"/>
                  <a:pt x="17472" y="15154"/>
                </a:cubicBezTo>
                <a:cubicBezTo>
                  <a:pt x="19568" y="10413"/>
                  <a:pt x="20969" y="5406"/>
                  <a:pt x="21600" y="6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97" name="線"/>
          <p:cNvSpPr/>
          <p:nvPr/>
        </p:nvSpPr>
        <p:spPr>
          <a:xfrm>
            <a:off x="1532684" y="11710666"/>
            <a:ext cx="81105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98" name="線"/>
          <p:cNvSpPr/>
          <p:nvPr/>
        </p:nvSpPr>
        <p:spPr>
          <a:xfrm flipV="1">
            <a:off x="1532684" y="2902325"/>
            <a:ext cx="1" cy="88083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0" name="テキスト"/>
              <p:cNvSpPr txBox="1"/>
              <p:nvPr/>
            </p:nvSpPr>
            <p:spPr>
              <a:xfrm>
                <a:off x="9757521" y="11368020"/>
                <a:ext cx="453137" cy="6852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00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521" y="11368020"/>
                <a:ext cx="453137" cy="685294"/>
              </a:xfrm>
              <a:prstGeom prst="rect">
                <a:avLst/>
              </a:prstGeom>
              <a:blipFill>
                <a:blip r:embed="rId3"/>
                <a:stretch>
                  <a:fillRect l="-4324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1" name="線"/>
          <p:cNvSpPr/>
          <p:nvPr/>
        </p:nvSpPr>
        <p:spPr>
          <a:xfrm flipV="1">
            <a:off x="7506281" y="9778780"/>
            <a:ext cx="1" cy="1977641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02" name="wを変えてEを小さくしたい"/>
          <p:cNvSpPr txBox="1"/>
          <p:nvPr/>
        </p:nvSpPr>
        <p:spPr>
          <a:xfrm>
            <a:off x="13689563" y="1920470"/>
            <a:ext cx="6831999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wを変えて</a:t>
            </a:r>
            <a:r>
              <a:rPr lang="en-US"/>
              <a:t>L</a:t>
            </a:r>
            <a:r>
              <a:t>を小さくしたい</a:t>
            </a:r>
          </a:p>
        </p:txBody>
      </p:sp>
      <p:sp>
        <p:nvSpPr>
          <p:cNvPr id="1303" name="線"/>
          <p:cNvSpPr/>
          <p:nvPr/>
        </p:nvSpPr>
        <p:spPr>
          <a:xfrm flipV="1">
            <a:off x="5651452" y="10971916"/>
            <a:ext cx="1" cy="708223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04" name="楕円"/>
          <p:cNvSpPr/>
          <p:nvPr/>
        </p:nvSpPr>
        <p:spPr>
          <a:xfrm>
            <a:off x="5467302" y="11546897"/>
            <a:ext cx="368301" cy="327539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305" name="左の図のように縦軸Eと横軸に1つのwを考えたとき、"/>
          <p:cNvSpPr txBox="1"/>
          <p:nvPr/>
        </p:nvSpPr>
        <p:spPr>
          <a:xfrm>
            <a:off x="11266321" y="3456855"/>
            <a:ext cx="1313981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左の図のように縦軸</a:t>
            </a:r>
            <a:r>
              <a:rPr lang="en-US"/>
              <a:t>L</a:t>
            </a:r>
            <a:r>
              <a:t>と横軸に1つのwを考えたとき、</a:t>
            </a:r>
          </a:p>
        </p:txBody>
      </p:sp>
      <p:sp>
        <p:nvSpPr>
          <p:cNvPr id="1306" name="円形"/>
          <p:cNvSpPr/>
          <p:nvPr/>
        </p:nvSpPr>
        <p:spPr>
          <a:xfrm>
            <a:off x="13091436" y="4611757"/>
            <a:ext cx="679569" cy="687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307" name="楕円"/>
          <p:cNvSpPr/>
          <p:nvPr/>
        </p:nvSpPr>
        <p:spPr>
          <a:xfrm>
            <a:off x="6195252" y="11546897"/>
            <a:ext cx="368301" cy="3275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308" name="wを"/>
          <p:cNvSpPr txBox="1"/>
          <p:nvPr/>
        </p:nvSpPr>
        <p:spPr>
          <a:xfrm>
            <a:off x="11894067" y="4638174"/>
            <a:ext cx="110109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wを</a:t>
            </a:r>
          </a:p>
        </p:txBody>
      </p:sp>
      <p:sp>
        <p:nvSpPr>
          <p:cNvPr id="1309" name="から"/>
          <p:cNvSpPr txBox="1"/>
          <p:nvPr/>
        </p:nvSpPr>
        <p:spPr>
          <a:xfrm>
            <a:off x="13884687" y="4638174"/>
            <a:ext cx="11811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から</a:t>
            </a:r>
          </a:p>
        </p:txBody>
      </p:sp>
      <p:sp>
        <p:nvSpPr>
          <p:cNvPr id="1310" name="円形"/>
          <p:cNvSpPr/>
          <p:nvPr/>
        </p:nvSpPr>
        <p:spPr>
          <a:xfrm>
            <a:off x="15179471" y="4611757"/>
            <a:ext cx="679569" cy="687834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311" name="に移動させるとEは最小になる"/>
          <p:cNvSpPr txBox="1"/>
          <p:nvPr/>
        </p:nvSpPr>
        <p:spPr>
          <a:xfrm>
            <a:off x="16169563" y="4581213"/>
            <a:ext cx="745075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に移動させると</a:t>
            </a:r>
            <a:r>
              <a:rPr lang="en-US"/>
              <a:t>L</a:t>
            </a:r>
            <a:r>
              <a:t>は最小になる</a:t>
            </a:r>
          </a:p>
        </p:txBody>
      </p:sp>
      <p:sp>
        <p:nvSpPr>
          <p:cNvPr id="1312" name="曲線の傾き(勾配)に着目する"/>
          <p:cNvSpPr txBox="1"/>
          <p:nvPr/>
        </p:nvSpPr>
        <p:spPr>
          <a:xfrm>
            <a:off x="14109177" y="6015142"/>
            <a:ext cx="6973622" cy="6604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曲線の傾き(勾配)に着目する</a:t>
            </a:r>
          </a:p>
        </p:txBody>
      </p:sp>
      <p:pic>
        <p:nvPicPr>
          <p:cNvPr id="1313" name="線 線" descr="線 線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8148132">
            <a:off x="6439107" y="9776890"/>
            <a:ext cx="2134350" cy="76201"/>
          </a:xfrm>
          <a:prstGeom prst="rect">
            <a:avLst/>
          </a:prstGeom>
        </p:spPr>
      </p:pic>
      <p:pic>
        <p:nvPicPr>
          <p:cNvPr id="1315" name="線 線" descr="線 線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88097" y="10937602"/>
            <a:ext cx="2126712" cy="76201"/>
          </a:xfrm>
          <a:prstGeom prst="rect">
            <a:avLst/>
          </a:prstGeom>
        </p:spPr>
      </p:pic>
      <p:sp>
        <p:nvSpPr>
          <p:cNvPr id="1317" name="傾き &gt; 0"/>
          <p:cNvSpPr txBox="1"/>
          <p:nvPr/>
        </p:nvSpPr>
        <p:spPr>
          <a:xfrm>
            <a:off x="7871243" y="9548291"/>
            <a:ext cx="1770254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傾き &gt; 0</a:t>
            </a:r>
          </a:p>
        </p:txBody>
      </p:sp>
      <p:sp>
        <p:nvSpPr>
          <p:cNvPr id="1318" name="傾き = 0"/>
          <p:cNvSpPr txBox="1"/>
          <p:nvPr/>
        </p:nvSpPr>
        <p:spPr>
          <a:xfrm>
            <a:off x="4735236" y="10187904"/>
            <a:ext cx="183243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傾き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9" name="テキスト"/>
              <p:cNvSpPr txBox="1"/>
              <p:nvPr/>
            </p:nvSpPr>
            <p:spPr>
              <a:xfrm>
                <a:off x="5948721" y="11801946"/>
                <a:ext cx="962963" cy="8177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4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19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721" y="11801946"/>
                <a:ext cx="962963" cy="817791"/>
              </a:xfrm>
              <a:prstGeom prst="rect">
                <a:avLst/>
              </a:prstGeom>
              <a:blipFill>
                <a:blip r:embed="rId6"/>
                <a:stretch>
                  <a:fillRect l="-25974" r="-6494" b="-153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0" name="テキスト"/>
              <p:cNvSpPr txBox="1"/>
              <p:nvPr/>
            </p:nvSpPr>
            <p:spPr>
              <a:xfrm>
                <a:off x="14743685" y="9644170"/>
                <a:ext cx="1111479" cy="9494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20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3685" y="9644170"/>
                <a:ext cx="1111479" cy="949472"/>
              </a:xfrm>
              <a:prstGeom prst="rect">
                <a:avLst/>
              </a:prstGeom>
              <a:blipFill>
                <a:blip r:embed="rId7"/>
                <a:stretch>
                  <a:fillRect l="-30682" r="-9091" b="-394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1" name="テキスト"/>
              <p:cNvSpPr txBox="1"/>
              <p:nvPr/>
            </p:nvSpPr>
            <p:spPr>
              <a:xfrm>
                <a:off x="16194165" y="9268079"/>
                <a:ext cx="3163879" cy="160005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4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21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4165" y="9268079"/>
                <a:ext cx="3163879" cy="1600053"/>
              </a:xfrm>
              <a:prstGeom prst="rect">
                <a:avLst/>
              </a:prstGeom>
              <a:blipFill>
                <a:blip r:embed="rId8"/>
                <a:stretch>
                  <a:fillRect l="-2400" b="-472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2" name="="/>
          <p:cNvSpPr txBox="1"/>
          <p:nvPr/>
        </p:nvSpPr>
        <p:spPr>
          <a:xfrm>
            <a:off x="15967355" y="9852206"/>
            <a:ext cx="3975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3" name="テキスト"/>
              <p:cNvSpPr txBox="1"/>
              <p:nvPr/>
            </p:nvSpPr>
            <p:spPr>
              <a:xfrm>
                <a:off x="13146212" y="7458877"/>
                <a:ext cx="609277" cy="93675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23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6212" y="7458877"/>
                <a:ext cx="609277" cy="936758"/>
              </a:xfrm>
              <a:prstGeom prst="rect">
                <a:avLst/>
              </a:prstGeom>
              <a:blipFill>
                <a:blip r:embed="rId9"/>
                <a:stretch>
                  <a:fillRect l="-43750" r="-6250" b="-405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4" name="テキスト"/>
              <p:cNvSpPr txBox="1"/>
              <p:nvPr/>
            </p:nvSpPr>
            <p:spPr>
              <a:xfrm>
                <a:off x="11838918" y="7529588"/>
                <a:ext cx="479007" cy="7904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24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18" y="7529588"/>
                <a:ext cx="479007" cy="790424"/>
              </a:xfrm>
              <a:prstGeom prst="rect">
                <a:avLst/>
              </a:prstGeom>
              <a:blipFill>
                <a:blip r:embed="rId10"/>
                <a:stretch>
                  <a:fillRect l="-48718" r="-5128" b="-156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5" name="の  における傾きは"/>
          <p:cNvSpPr txBox="1"/>
          <p:nvPr/>
        </p:nvSpPr>
        <p:spPr>
          <a:xfrm>
            <a:off x="12460454" y="7609755"/>
            <a:ext cx="507652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の　 における傾きは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6" name="テキスト"/>
              <p:cNvSpPr txBox="1"/>
              <p:nvPr/>
            </p:nvSpPr>
            <p:spPr>
              <a:xfrm>
                <a:off x="17581153" y="7075031"/>
                <a:ext cx="1327928" cy="15979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ar-AE" sz="4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26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1153" y="7075031"/>
                <a:ext cx="1327928" cy="1597938"/>
              </a:xfrm>
              <a:prstGeom prst="rect">
                <a:avLst/>
              </a:prstGeom>
              <a:blipFill>
                <a:blip r:embed="rId11"/>
                <a:stretch>
                  <a:fillRect l="-11429" b="-393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7" name="(偏微分で書くと  )"/>
          <p:cNvSpPr txBox="1"/>
          <p:nvPr/>
        </p:nvSpPr>
        <p:spPr>
          <a:xfrm>
            <a:off x="18953258" y="7556500"/>
            <a:ext cx="5348022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r>
              <a:t>(偏微分で書くと　　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8" name="テキスト"/>
              <p:cNvSpPr txBox="1"/>
              <p:nvPr/>
            </p:nvSpPr>
            <p:spPr>
              <a:xfrm>
                <a:off x="22856928" y="7073973"/>
                <a:ext cx="1309718" cy="160005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4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28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6928" y="7073973"/>
                <a:ext cx="1309718" cy="1600053"/>
              </a:xfrm>
              <a:prstGeom prst="rect">
                <a:avLst/>
              </a:prstGeom>
              <a:blipFill>
                <a:blip r:embed="rId12"/>
                <a:stretch>
                  <a:fillRect l="-11538" b="-390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9" name="(αは定数 α=０.001など)"/>
          <p:cNvSpPr txBox="1"/>
          <p:nvPr/>
        </p:nvSpPr>
        <p:spPr>
          <a:xfrm>
            <a:off x="19540531" y="9839506"/>
            <a:ext cx="43502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(αは定数 α=０.001など)</a:t>
            </a:r>
          </a:p>
        </p:txBody>
      </p:sp>
      <p:sp>
        <p:nvSpPr>
          <p:cNvPr id="1330" name="楕円"/>
          <p:cNvSpPr/>
          <p:nvPr/>
        </p:nvSpPr>
        <p:spPr>
          <a:xfrm>
            <a:off x="7308345" y="11546897"/>
            <a:ext cx="368301" cy="3275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1" name="テキスト"/>
              <p:cNvSpPr txBox="1"/>
              <p:nvPr/>
            </p:nvSpPr>
            <p:spPr>
              <a:xfrm>
                <a:off x="7024801" y="11801946"/>
                <a:ext cx="962963" cy="8177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31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801" y="11801946"/>
                <a:ext cx="962963" cy="817791"/>
              </a:xfrm>
              <a:prstGeom prst="rect">
                <a:avLst/>
              </a:prstGeom>
              <a:blipFill>
                <a:blip r:embed="rId13"/>
                <a:stretch>
                  <a:fillRect l="-28571" r="-9091" b="-307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2" name="矢印"/>
          <p:cNvSpPr/>
          <p:nvPr/>
        </p:nvSpPr>
        <p:spPr>
          <a:xfrm flipH="1">
            <a:off x="6496410" y="11443966"/>
            <a:ext cx="820306" cy="533401"/>
          </a:xfrm>
          <a:prstGeom prst="rightArrow">
            <a:avLst>
              <a:gd name="adj1" fmla="val 34701"/>
              <a:gd name="adj2" fmla="val 87561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3" name="テキスト"/>
              <p:cNvSpPr txBox="1"/>
              <p:nvPr/>
            </p:nvSpPr>
            <p:spPr>
              <a:xfrm>
                <a:off x="14743685" y="11286731"/>
                <a:ext cx="1111479" cy="9494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33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3685" y="11286731"/>
                <a:ext cx="1111479" cy="949472"/>
              </a:xfrm>
              <a:prstGeom prst="rect">
                <a:avLst/>
              </a:prstGeom>
              <a:blipFill>
                <a:blip r:embed="rId14"/>
                <a:stretch>
                  <a:fillRect l="-27273" r="-6818" b="-263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4" name="テキスト"/>
              <p:cNvSpPr txBox="1"/>
              <p:nvPr/>
            </p:nvSpPr>
            <p:spPr>
              <a:xfrm>
                <a:off x="16266050" y="10961440"/>
                <a:ext cx="4314836" cy="160005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4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34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6050" y="10961440"/>
                <a:ext cx="4314836" cy="1600053"/>
              </a:xfrm>
              <a:prstGeom prst="rect">
                <a:avLst/>
              </a:prstGeom>
              <a:blipFill>
                <a:blip r:embed="rId15"/>
                <a:stretch>
                  <a:fillRect l="-1466" b="-472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5" name="="/>
          <p:cNvSpPr txBox="1"/>
          <p:nvPr/>
        </p:nvSpPr>
        <p:spPr>
          <a:xfrm>
            <a:off x="15967355" y="11494766"/>
            <a:ext cx="3975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=</a:t>
            </a:r>
          </a:p>
        </p:txBody>
      </p:sp>
      <p:sp>
        <p:nvSpPr>
          <p:cNvPr id="1336" name="はEが小さくなる方向に更新される"/>
          <p:cNvSpPr txBox="1"/>
          <p:nvPr/>
        </p:nvSpPr>
        <p:spPr>
          <a:xfrm>
            <a:off x="14569160" y="12696961"/>
            <a:ext cx="852797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は</a:t>
            </a:r>
            <a:r>
              <a:rPr lang="en-US"/>
              <a:t>L</a:t>
            </a:r>
            <a:r>
              <a:t>が小さくなる方向に更新される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7" name="テキスト"/>
              <p:cNvSpPr txBox="1"/>
              <p:nvPr/>
            </p:nvSpPr>
            <p:spPr>
              <a:xfrm>
                <a:off x="13951674" y="12674528"/>
                <a:ext cx="512434" cy="79378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37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674" y="12674528"/>
                <a:ext cx="512434" cy="793789"/>
              </a:xfrm>
              <a:prstGeom prst="rect">
                <a:avLst/>
              </a:prstGeom>
              <a:blipFill>
                <a:blip r:embed="rId16"/>
                <a:stretch>
                  <a:fillRect l="-4285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8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339" name="勾配降下法"/>
          <p:cNvSpPr txBox="1"/>
          <p:nvPr/>
        </p:nvSpPr>
        <p:spPr>
          <a:xfrm>
            <a:off x="10715422" y="330853"/>
            <a:ext cx="31623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勾配降下法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">
                <a:extLst>
                  <a:ext uri="{FF2B5EF4-FFF2-40B4-BE49-F238E27FC236}">
                    <a16:creationId xmlns:a16="http://schemas.microsoft.com/office/drawing/2014/main" id="{50DEE64F-823C-FD1E-312B-7C72948B6205}"/>
                  </a:ext>
                </a:extLst>
              </p:cNvPr>
              <p:cNvSpPr txBox="1"/>
              <p:nvPr/>
            </p:nvSpPr>
            <p:spPr>
              <a:xfrm>
                <a:off x="1257770" y="1935859"/>
                <a:ext cx="549830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" name="テキスト">
                <a:extLst>
                  <a:ext uri="{FF2B5EF4-FFF2-40B4-BE49-F238E27FC236}">
                    <a16:creationId xmlns:a16="http://schemas.microsoft.com/office/drawing/2014/main" id="{50DEE64F-823C-FD1E-312B-7C72948B6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770" y="1935859"/>
                <a:ext cx="549830" cy="718145"/>
              </a:xfrm>
              <a:prstGeom prst="rect">
                <a:avLst/>
              </a:prstGeom>
              <a:blipFill>
                <a:blip r:embed="rId17"/>
                <a:stretch>
                  <a:fillRect l="-20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148494-B55F-1F85-9D20-E601BD62B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96"/>
          <a:stretch/>
        </p:blipFill>
        <p:spPr>
          <a:xfrm>
            <a:off x="309300" y="3629890"/>
            <a:ext cx="23804785" cy="9799717"/>
          </a:xfrm>
          <a:prstGeom prst="rect">
            <a:avLst/>
          </a:prstGeom>
        </p:spPr>
      </p:pic>
      <p:sp>
        <p:nvSpPr>
          <p:cNvPr id="29" name="誤差">
            <a:extLst>
              <a:ext uri="{FF2B5EF4-FFF2-40B4-BE49-F238E27FC236}">
                <a16:creationId xmlns:a16="http://schemas.microsoft.com/office/drawing/2014/main" id="{580914D5-522B-4092-807C-1A526A7678BB}"/>
              </a:ext>
            </a:extLst>
          </p:cNvPr>
          <p:cNvSpPr txBox="1"/>
          <p:nvPr/>
        </p:nvSpPr>
        <p:spPr>
          <a:xfrm>
            <a:off x="3830736" y="1069209"/>
            <a:ext cx="1672252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pPr algn="ctr"/>
            <a:r>
              <a:rPr lang="ja-JP" altLang="en-US" sz="5400" dirty="0"/>
              <a:t>この</a:t>
            </a:r>
            <a:r>
              <a:rPr sz="5400" dirty="0" err="1"/>
              <a:t>誤差</a:t>
            </a:r>
            <a:r>
              <a:rPr lang="ja-JP" altLang="en-US" sz="5400" dirty="0"/>
              <a:t>（正解と出力の差）はどのように計算する？</a:t>
            </a:r>
            <a:endParaRPr sz="5400" dirty="0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EDF9F564-64DB-4251-B618-91E96F9B99E6}"/>
              </a:ext>
            </a:extLst>
          </p:cNvPr>
          <p:cNvSpPr/>
          <p:nvPr/>
        </p:nvSpPr>
        <p:spPr>
          <a:xfrm>
            <a:off x="19347185" y="3097816"/>
            <a:ext cx="4766900" cy="10289000"/>
          </a:xfrm>
          <a:prstGeom prst="round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線"/>
          <p:cNvSpPr/>
          <p:nvPr/>
        </p:nvSpPr>
        <p:spPr>
          <a:xfrm>
            <a:off x="2207821" y="3659838"/>
            <a:ext cx="7152654" cy="7281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2" extrusionOk="0">
                <a:moveTo>
                  <a:pt x="0" y="0"/>
                </a:moveTo>
                <a:cubicBezTo>
                  <a:pt x="402" y="5317"/>
                  <a:pt x="1606" y="10298"/>
                  <a:pt x="3487" y="14954"/>
                </a:cubicBezTo>
                <a:cubicBezTo>
                  <a:pt x="4808" y="18225"/>
                  <a:pt x="7018" y="21600"/>
                  <a:pt x="10637" y="21458"/>
                </a:cubicBezTo>
                <a:cubicBezTo>
                  <a:pt x="14267" y="21315"/>
                  <a:pt x="16160" y="18124"/>
                  <a:pt x="17472" y="15154"/>
                </a:cubicBezTo>
                <a:cubicBezTo>
                  <a:pt x="19568" y="10413"/>
                  <a:pt x="20969" y="5406"/>
                  <a:pt x="21600" y="6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42" name="線"/>
          <p:cNvSpPr/>
          <p:nvPr/>
        </p:nvSpPr>
        <p:spPr>
          <a:xfrm>
            <a:off x="1532684" y="11710666"/>
            <a:ext cx="81105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43" name="線"/>
          <p:cNvSpPr/>
          <p:nvPr/>
        </p:nvSpPr>
        <p:spPr>
          <a:xfrm flipV="1">
            <a:off x="1532684" y="2902325"/>
            <a:ext cx="1" cy="88083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5" name="テキスト"/>
              <p:cNvSpPr txBox="1"/>
              <p:nvPr/>
            </p:nvSpPr>
            <p:spPr>
              <a:xfrm>
                <a:off x="9757521" y="11368020"/>
                <a:ext cx="453137" cy="6852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45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521" y="11368020"/>
                <a:ext cx="453137" cy="685294"/>
              </a:xfrm>
              <a:prstGeom prst="rect">
                <a:avLst/>
              </a:prstGeom>
              <a:blipFill>
                <a:blip r:embed="rId3"/>
                <a:stretch>
                  <a:fillRect l="-4324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6" name="線"/>
          <p:cNvSpPr/>
          <p:nvPr/>
        </p:nvSpPr>
        <p:spPr>
          <a:xfrm flipV="1">
            <a:off x="2864425" y="7346801"/>
            <a:ext cx="1" cy="4409621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47" name="傾きが負でも同様"/>
          <p:cNvSpPr txBox="1"/>
          <p:nvPr/>
        </p:nvSpPr>
        <p:spPr>
          <a:xfrm>
            <a:off x="14914812" y="1977431"/>
            <a:ext cx="43815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傾きが負でも同様</a:t>
            </a:r>
          </a:p>
        </p:txBody>
      </p:sp>
      <p:sp>
        <p:nvSpPr>
          <p:cNvPr id="1348" name="線"/>
          <p:cNvSpPr/>
          <p:nvPr/>
        </p:nvSpPr>
        <p:spPr>
          <a:xfrm flipV="1">
            <a:off x="5651452" y="10971916"/>
            <a:ext cx="1" cy="708223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49" name="楕円"/>
          <p:cNvSpPr/>
          <p:nvPr/>
        </p:nvSpPr>
        <p:spPr>
          <a:xfrm>
            <a:off x="5467302" y="11546897"/>
            <a:ext cx="368301" cy="327539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pic>
        <p:nvPicPr>
          <p:cNvPr id="1350" name="線 線" descr="線 線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5248412">
            <a:off x="1722407" y="7268395"/>
            <a:ext cx="2284037" cy="76201"/>
          </a:xfrm>
          <a:prstGeom prst="rect">
            <a:avLst/>
          </a:prstGeom>
        </p:spPr>
      </p:pic>
      <p:pic>
        <p:nvPicPr>
          <p:cNvPr id="1352" name="線 線" descr="線 線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88097" y="10937602"/>
            <a:ext cx="2126712" cy="76201"/>
          </a:xfrm>
          <a:prstGeom prst="rect">
            <a:avLst/>
          </a:prstGeom>
        </p:spPr>
      </p:pic>
      <p:sp>
        <p:nvSpPr>
          <p:cNvPr id="1354" name="傾き &lt; 0"/>
          <p:cNvSpPr txBox="1"/>
          <p:nvPr/>
        </p:nvSpPr>
        <p:spPr>
          <a:xfrm>
            <a:off x="3182767" y="6782286"/>
            <a:ext cx="1770254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傾き &lt; 0</a:t>
            </a:r>
          </a:p>
        </p:txBody>
      </p:sp>
      <p:sp>
        <p:nvSpPr>
          <p:cNvPr id="1355" name="傾き = 0"/>
          <p:cNvSpPr txBox="1"/>
          <p:nvPr/>
        </p:nvSpPr>
        <p:spPr>
          <a:xfrm>
            <a:off x="4735236" y="10187904"/>
            <a:ext cx="183243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傾き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6" name="テキスト"/>
              <p:cNvSpPr txBox="1"/>
              <p:nvPr/>
            </p:nvSpPr>
            <p:spPr>
              <a:xfrm>
                <a:off x="13849941" y="3602117"/>
                <a:ext cx="1111479" cy="9494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56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941" y="3602117"/>
                <a:ext cx="1111479" cy="949473"/>
              </a:xfrm>
              <a:prstGeom prst="rect">
                <a:avLst/>
              </a:prstGeom>
              <a:blipFill>
                <a:blip r:embed="rId6"/>
                <a:stretch>
                  <a:fillRect l="-30682" r="-10227" b="-263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7" name="テキスト"/>
              <p:cNvSpPr txBox="1"/>
              <p:nvPr/>
            </p:nvSpPr>
            <p:spPr>
              <a:xfrm>
                <a:off x="15300421" y="3226027"/>
                <a:ext cx="3163879" cy="160005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4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57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0421" y="3226027"/>
                <a:ext cx="3163879" cy="1600053"/>
              </a:xfrm>
              <a:prstGeom prst="rect">
                <a:avLst/>
              </a:prstGeom>
              <a:blipFill>
                <a:blip r:embed="rId7"/>
                <a:stretch>
                  <a:fillRect l="-2400" b="-390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8" name="="/>
          <p:cNvSpPr txBox="1"/>
          <p:nvPr/>
        </p:nvSpPr>
        <p:spPr>
          <a:xfrm>
            <a:off x="15073611" y="3810153"/>
            <a:ext cx="3975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=</a:t>
            </a:r>
          </a:p>
        </p:txBody>
      </p:sp>
      <p:sp>
        <p:nvSpPr>
          <p:cNvPr id="1359" name="(αは定数 α=０.001など)"/>
          <p:cNvSpPr txBox="1"/>
          <p:nvPr/>
        </p:nvSpPr>
        <p:spPr>
          <a:xfrm>
            <a:off x="18646787" y="3797453"/>
            <a:ext cx="43502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(αは定数 α=０.001など)</a:t>
            </a:r>
          </a:p>
        </p:txBody>
      </p:sp>
      <p:sp>
        <p:nvSpPr>
          <p:cNvPr id="1360" name="楕円"/>
          <p:cNvSpPr/>
          <p:nvPr/>
        </p:nvSpPr>
        <p:spPr>
          <a:xfrm>
            <a:off x="2680275" y="11559597"/>
            <a:ext cx="368301" cy="3275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1" name="テキスト"/>
              <p:cNvSpPr txBox="1"/>
              <p:nvPr/>
            </p:nvSpPr>
            <p:spPr>
              <a:xfrm>
                <a:off x="2596647" y="11807356"/>
                <a:ext cx="535557" cy="80697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61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647" y="11807356"/>
                <a:ext cx="535557" cy="806971"/>
              </a:xfrm>
              <a:prstGeom prst="rect">
                <a:avLst/>
              </a:prstGeom>
              <a:blipFill>
                <a:blip r:embed="rId8"/>
                <a:stretch>
                  <a:fillRect l="-39535" r="-232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2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363" name="勾配降下法"/>
          <p:cNvSpPr txBox="1"/>
          <p:nvPr/>
        </p:nvSpPr>
        <p:spPr>
          <a:xfrm>
            <a:off x="10715422" y="330853"/>
            <a:ext cx="31623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勾配降下法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">
                <a:extLst>
                  <a:ext uri="{FF2B5EF4-FFF2-40B4-BE49-F238E27FC236}">
                    <a16:creationId xmlns:a16="http://schemas.microsoft.com/office/drawing/2014/main" id="{800FB8C4-97C1-1577-B15E-EE75F81C6385}"/>
                  </a:ext>
                </a:extLst>
              </p:cNvPr>
              <p:cNvSpPr txBox="1"/>
              <p:nvPr/>
            </p:nvSpPr>
            <p:spPr>
              <a:xfrm>
                <a:off x="1257770" y="1935859"/>
                <a:ext cx="549830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" name="テキスト">
                <a:extLst>
                  <a:ext uri="{FF2B5EF4-FFF2-40B4-BE49-F238E27FC236}">
                    <a16:creationId xmlns:a16="http://schemas.microsoft.com/office/drawing/2014/main" id="{800FB8C4-97C1-1577-B15E-EE75F81C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770" y="1935859"/>
                <a:ext cx="549830" cy="718145"/>
              </a:xfrm>
              <a:prstGeom prst="rect">
                <a:avLst/>
              </a:prstGeom>
              <a:blipFill>
                <a:blip r:embed="rId9"/>
                <a:stretch>
                  <a:fillRect l="-20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線"/>
          <p:cNvSpPr/>
          <p:nvPr/>
        </p:nvSpPr>
        <p:spPr>
          <a:xfrm>
            <a:off x="2207821" y="3659838"/>
            <a:ext cx="7152654" cy="7281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2" extrusionOk="0">
                <a:moveTo>
                  <a:pt x="0" y="0"/>
                </a:moveTo>
                <a:cubicBezTo>
                  <a:pt x="402" y="5317"/>
                  <a:pt x="1606" y="10298"/>
                  <a:pt x="3487" y="14954"/>
                </a:cubicBezTo>
                <a:cubicBezTo>
                  <a:pt x="4808" y="18225"/>
                  <a:pt x="7018" y="21600"/>
                  <a:pt x="10637" y="21458"/>
                </a:cubicBezTo>
                <a:cubicBezTo>
                  <a:pt x="14267" y="21315"/>
                  <a:pt x="16160" y="18124"/>
                  <a:pt x="17472" y="15154"/>
                </a:cubicBezTo>
                <a:cubicBezTo>
                  <a:pt x="19568" y="10413"/>
                  <a:pt x="20969" y="5406"/>
                  <a:pt x="21600" y="6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66" name="線"/>
          <p:cNvSpPr/>
          <p:nvPr/>
        </p:nvSpPr>
        <p:spPr>
          <a:xfrm>
            <a:off x="1532684" y="11710666"/>
            <a:ext cx="81105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67" name="線"/>
          <p:cNvSpPr/>
          <p:nvPr/>
        </p:nvSpPr>
        <p:spPr>
          <a:xfrm flipV="1">
            <a:off x="1532684" y="2902325"/>
            <a:ext cx="1" cy="88083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9" name="テキスト"/>
              <p:cNvSpPr txBox="1"/>
              <p:nvPr/>
            </p:nvSpPr>
            <p:spPr>
              <a:xfrm>
                <a:off x="9757521" y="11368020"/>
                <a:ext cx="453137" cy="6852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69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521" y="11368020"/>
                <a:ext cx="453137" cy="685294"/>
              </a:xfrm>
              <a:prstGeom prst="rect">
                <a:avLst/>
              </a:prstGeom>
              <a:blipFill>
                <a:blip r:embed="rId3"/>
                <a:stretch>
                  <a:fillRect l="-4324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0" name="線"/>
          <p:cNvSpPr/>
          <p:nvPr/>
        </p:nvSpPr>
        <p:spPr>
          <a:xfrm flipV="1">
            <a:off x="2864425" y="7346801"/>
            <a:ext cx="1" cy="4409621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71" name="傾きが負でも同様"/>
          <p:cNvSpPr txBox="1"/>
          <p:nvPr/>
        </p:nvSpPr>
        <p:spPr>
          <a:xfrm>
            <a:off x="14914812" y="1977431"/>
            <a:ext cx="43815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傾きが負でも同様</a:t>
            </a:r>
          </a:p>
        </p:txBody>
      </p:sp>
      <p:sp>
        <p:nvSpPr>
          <p:cNvPr id="1372" name="線"/>
          <p:cNvSpPr/>
          <p:nvPr/>
        </p:nvSpPr>
        <p:spPr>
          <a:xfrm flipV="1">
            <a:off x="5651452" y="10971916"/>
            <a:ext cx="1" cy="708223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73" name="楕円"/>
          <p:cNvSpPr/>
          <p:nvPr/>
        </p:nvSpPr>
        <p:spPr>
          <a:xfrm>
            <a:off x="5467302" y="11546897"/>
            <a:ext cx="368301" cy="327539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pic>
        <p:nvPicPr>
          <p:cNvPr id="1374" name="線 線" descr="線 線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5248412">
            <a:off x="1722407" y="7268395"/>
            <a:ext cx="2284037" cy="76201"/>
          </a:xfrm>
          <a:prstGeom prst="rect">
            <a:avLst/>
          </a:prstGeom>
        </p:spPr>
      </p:pic>
      <p:pic>
        <p:nvPicPr>
          <p:cNvPr id="1376" name="線 線" descr="線 線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88097" y="10937602"/>
            <a:ext cx="2126712" cy="76201"/>
          </a:xfrm>
          <a:prstGeom prst="rect">
            <a:avLst/>
          </a:prstGeom>
        </p:spPr>
      </p:pic>
      <p:sp>
        <p:nvSpPr>
          <p:cNvPr id="1378" name="傾き &lt; 0"/>
          <p:cNvSpPr txBox="1"/>
          <p:nvPr/>
        </p:nvSpPr>
        <p:spPr>
          <a:xfrm>
            <a:off x="3182767" y="6782286"/>
            <a:ext cx="1770254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傾き &lt; 0</a:t>
            </a:r>
          </a:p>
        </p:txBody>
      </p:sp>
      <p:sp>
        <p:nvSpPr>
          <p:cNvPr id="1379" name="傾き = 0"/>
          <p:cNvSpPr txBox="1"/>
          <p:nvPr/>
        </p:nvSpPr>
        <p:spPr>
          <a:xfrm>
            <a:off x="4735236" y="10187904"/>
            <a:ext cx="183243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傾き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0" name="テキスト"/>
              <p:cNvSpPr txBox="1"/>
              <p:nvPr/>
            </p:nvSpPr>
            <p:spPr>
              <a:xfrm>
                <a:off x="13849941" y="3602117"/>
                <a:ext cx="1111479" cy="9494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80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941" y="3602117"/>
                <a:ext cx="1111479" cy="949473"/>
              </a:xfrm>
              <a:prstGeom prst="rect">
                <a:avLst/>
              </a:prstGeom>
              <a:blipFill>
                <a:blip r:embed="rId6"/>
                <a:stretch>
                  <a:fillRect l="-30682" r="-10227" b="-263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1" name="テキスト"/>
              <p:cNvSpPr txBox="1"/>
              <p:nvPr/>
            </p:nvSpPr>
            <p:spPr>
              <a:xfrm>
                <a:off x="15300421" y="3226027"/>
                <a:ext cx="3163879" cy="160005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4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81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0421" y="3226027"/>
                <a:ext cx="3163879" cy="1600053"/>
              </a:xfrm>
              <a:prstGeom prst="rect">
                <a:avLst/>
              </a:prstGeom>
              <a:blipFill>
                <a:blip r:embed="rId7"/>
                <a:stretch>
                  <a:fillRect l="-2400" b="-390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2" name="="/>
          <p:cNvSpPr txBox="1"/>
          <p:nvPr/>
        </p:nvSpPr>
        <p:spPr>
          <a:xfrm>
            <a:off x="15073611" y="3810153"/>
            <a:ext cx="3975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=</a:t>
            </a:r>
          </a:p>
        </p:txBody>
      </p:sp>
      <p:sp>
        <p:nvSpPr>
          <p:cNvPr id="1383" name="(αは定数 α=０.001など)"/>
          <p:cNvSpPr txBox="1"/>
          <p:nvPr/>
        </p:nvSpPr>
        <p:spPr>
          <a:xfrm>
            <a:off x="18646787" y="3797453"/>
            <a:ext cx="43502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(αは定数 α=０.001など)</a:t>
            </a:r>
          </a:p>
        </p:txBody>
      </p:sp>
      <p:sp>
        <p:nvSpPr>
          <p:cNvPr id="1384" name="楕円"/>
          <p:cNvSpPr/>
          <p:nvPr/>
        </p:nvSpPr>
        <p:spPr>
          <a:xfrm>
            <a:off x="2680275" y="11559597"/>
            <a:ext cx="368301" cy="3275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5" name="テキスト"/>
              <p:cNvSpPr txBox="1"/>
              <p:nvPr/>
            </p:nvSpPr>
            <p:spPr>
              <a:xfrm>
                <a:off x="2596647" y="11807356"/>
                <a:ext cx="535557" cy="80697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85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647" y="11807356"/>
                <a:ext cx="535557" cy="806971"/>
              </a:xfrm>
              <a:prstGeom prst="rect">
                <a:avLst/>
              </a:prstGeom>
              <a:blipFill>
                <a:blip r:embed="rId8"/>
                <a:stretch>
                  <a:fillRect l="-39535" r="-232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6" name="線"/>
          <p:cNvSpPr/>
          <p:nvPr/>
        </p:nvSpPr>
        <p:spPr>
          <a:xfrm>
            <a:off x="16794753" y="4942782"/>
            <a:ext cx="1430494" cy="1"/>
          </a:xfrm>
          <a:prstGeom prst="line">
            <a:avLst/>
          </a:prstGeom>
          <a:ln w="635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87" name="負"/>
          <p:cNvSpPr txBox="1"/>
          <p:nvPr/>
        </p:nvSpPr>
        <p:spPr>
          <a:xfrm>
            <a:off x="18293546" y="4625283"/>
            <a:ext cx="6477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chemeClr val="accent3"/>
                </a:solidFill>
              </a:defRPr>
            </a:lvl1pPr>
          </a:lstStyle>
          <a:p>
            <a:r>
              <a:t>負</a:t>
            </a:r>
          </a:p>
        </p:txBody>
      </p:sp>
      <p:sp>
        <p:nvSpPr>
          <p:cNvPr id="1388" name="線"/>
          <p:cNvSpPr/>
          <p:nvPr/>
        </p:nvSpPr>
        <p:spPr>
          <a:xfrm>
            <a:off x="16402112" y="5757175"/>
            <a:ext cx="1832433" cy="1"/>
          </a:xfrm>
          <a:prstGeom prst="line">
            <a:avLst/>
          </a:prstGeom>
          <a:ln w="635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89" name="正"/>
          <p:cNvSpPr txBox="1"/>
          <p:nvPr/>
        </p:nvSpPr>
        <p:spPr>
          <a:xfrm>
            <a:off x="18302844" y="5439675"/>
            <a:ext cx="6477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chemeClr val="accent3"/>
                </a:solidFill>
              </a:defRPr>
            </a:lvl1pPr>
          </a:lstStyle>
          <a:p>
            <a:r>
              <a:t>正</a:t>
            </a:r>
          </a:p>
        </p:txBody>
      </p:sp>
      <p:sp>
        <p:nvSpPr>
          <p:cNvPr id="1390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391" name="勾配降下法"/>
          <p:cNvSpPr txBox="1"/>
          <p:nvPr/>
        </p:nvSpPr>
        <p:spPr>
          <a:xfrm>
            <a:off x="10715422" y="330853"/>
            <a:ext cx="31623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勾配降下法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">
                <a:extLst>
                  <a:ext uri="{FF2B5EF4-FFF2-40B4-BE49-F238E27FC236}">
                    <a16:creationId xmlns:a16="http://schemas.microsoft.com/office/drawing/2014/main" id="{42FD2AE4-680D-3C5E-C895-D1F0BD06552F}"/>
                  </a:ext>
                </a:extLst>
              </p:cNvPr>
              <p:cNvSpPr txBox="1"/>
              <p:nvPr/>
            </p:nvSpPr>
            <p:spPr>
              <a:xfrm>
                <a:off x="1257770" y="1935859"/>
                <a:ext cx="549830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" name="テキスト">
                <a:extLst>
                  <a:ext uri="{FF2B5EF4-FFF2-40B4-BE49-F238E27FC236}">
                    <a16:creationId xmlns:a16="http://schemas.microsoft.com/office/drawing/2014/main" id="{42FD2AE4-680D-3C5E-C895-D1F0BD065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770" y="1935859"/>
                <a:ext cx="549830" cy="718145"/>
              </a:xfrm>
              <a:prstGeom prst="rect">
                <a:avLst/>
              </a:prstGeom>
              <a:blipFill>
                <a:blip r:embed="rId9"/>
                <a:stretch>
                  <a:fillRect l="-20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線"/>
          <p:cNvSpPr/>
          <p:nvPr/>
        </p:nvSpPr>
        <p:spPr>
          <a:xfrm>
            <a:off x="2207821" y="3659838"/>
            <a:ext cx="7152654" cy="7281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2" extrusionOk="0">
                <a:moveTo>
                  <a:pt x="0" y="0"/>
                </a:moveTo>
                <a:cubicBezTo>
                  <a:pt x="402" y="5317"/>
                  <a:pt x="1606" y="10298"/>
                  <a:pt x="3487" y="14954"/>
                </a:cubicBezTo>
                <a:cubicBezTo>
                  <a:pt x="4808" y="18225"/>
                  <a:pt x="7018" y="21600"/>
                  <a:pt x="10637" y="21458"/>
                </a:cubicBezTo>
                <a:cubicBezTo>
                  <a:pt x="14267" y="21315"/>
                  <a:pt x="16160" y="18124"/>
                  <a:pt x="17472" y="15154"/>
                </a:cubicBezTo>
                <a:cubicBezTo>
                  <a:pt x="19568" y="10413"/>
                  <a:pt x="20969" y="5406"/>
                  <a:pt x="21600" y="6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94" name="線"/>
          <p:cNvSpPr/>
          <p:nvPr/>
        </p:nvSpPr>
        <p:spPr>
          <a:xfrm>
            <a:off x="1532684" y="11710666"/>
            <a:ext cx="81105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95" name="線"/>
          <p:cNvSpPr/>
          <p:nvPr/>
        </p:nvSpPr>
        <p:spPr>
          <a:xfrm flipV="1">
            <a:off x="1532684" y="2902325"/>
            <a:ext cx="1" cy="88083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7" name="テキスト"/>
              <p:cNvSpPr txBox="1"/>
              <p:nvPr/>
            </p:nvSpPr>
            <p:spPr>
              <a:xfrm>
                <a:off x="9757521" y="11368020"/>
                <a:ext cx="453137" cy="6852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97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521" y="11368020"/>
                <a:ext cx="453137" cy="685294"/>
              </a:xfrm>
              <a:prstGeom prst="rect">
                <a:avLst/>
              </a:prstGeom>
              <a:blipFill>
                <a:blip r:embed="rId3"/>
                <a:stretch>
                  <a:fillRect l="-4324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8" name="線"/>
          <p:cNvSpPr/>
          <p:nvPr/>
        </p:nvSpPr>
        <p:spPr>
          <a:xfrm flipV="1">
            <a:off x="2864425" y="7346801"/>
            <a:ext cx="1" cy="4409621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99" name="傾きが負でも同様"/>
          <p:cNvSpPr txBox="1"/>
          <p:nvPr/>
        </p:nvSpPr>
        <p:spPr>
          <a:xfrm>
            <a:off x="14914812" y="1977431"/>
            <a:ext cx="43815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傾きが負でも同様</a:t>
            </a:r>
          </a:p>
        </p:txBody>
      </p:sp>
      <p:sp>
        <p:nvSpPr>
          <p:cNvPr id="1400" name="線"/>
          <p:cNvSpPr/>
          <p:nvPr/>
        </p:nvSpPr>
        <p:spPr>
          <a:xfrm flipV="1">
            <a:off x="5651452" y="10971916"/>
            <a:ext cx="1" cy="708223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01" name="楕円"/>
          <p:cNvSpPr/>
          <p:nvPr/>
        </p:nvSpPr>
        <p:spPr>
          <a:xfrm>
            <a:off x="5467302" y="11546897"/>
            <a:ext cx="368301" cy="327539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pic>
        <p:nvPicPr>
          <p:cNvPr id="1402" name="線 線" descr="線 線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5248412">
            <a:off x="1722407" y="7268395"/>
            <a:ext cx="2284037" cy="76201"/>
          </a:xfrm>
          <a:prstGeom prst="rect">
            <a:avLst/>
          </a:prstGeom>
        </p:spPr>
      </p:pic>
      <p:pic>
        <p:nvPicPr>
          <p:cNvPr id="1404" name="線 線" descr="線 線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88097" y="10937602"/>
            <a:ext cx="2126712" cy="76201"/>
          </a:xfrm>
          <a:prstGeom prst="rect">
            <a:avLst/>
          </a:prstGeom>
        </p:spPr>
      </p:pic>
      <p:sp>
        <p:nvSpPr>
          <p:cNvPr id="1406" name="傾き &lt; 0"/>
          <p:cNvSpPr txBox="1"/>
          <p:nvPr/>
        </p:nvSpPr>
        <p:spPr>
          <a:xfrm>
            <a:off x="3182767" y="6782286"/>
            <a:ext cx="1770254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傾き &lt; 0</a:t>
            </a:r>
          </a:p>
        </p:txBody>
      </p:sp>
      <p:sp>
        <p:nvSpPr>
          <p:cNvPr id="1407" name="傾き = 0"/>
          <p:cNvSpPr txBox="1"/>
          <p:nvPr/>
        </p:nvSpPr>
        <p:spPr>
          <a:xfrm>
            <a:off x="4735236" y="10187904"/>
            <a:ext cx="183243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傾き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8" name="テキスト"/>
              <p:cNvSpPr txBox="1"/>
              <p:nvPr/>
            </p:nvSpPr>
            <p:spPr>
              <a:xfrm>
                <a:off x="13849941" y="3602117"/>
                <a:ext cx="1111479" cy="9494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08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941" y="3602117"/>
                <a:ext cx="1111479" cy="949473"/>
              </a:xfrm>
              <a:prstGeom prst="rect">
                <a:avLst/>
              </a:prstGeom>
              <a:blipFill>
                <a:blip r:embed="rId6"/>
                <a:stretch>
                  <a:fillRect l="-30682" r="-10227" b="-263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9" name="テキスト"/>
              <p:cNvSpPr txBox="1"/>
              <p:nvPr/>
            </p:nvSpPr>
            <p:spPr>
              <a:xfrm>
                <a:off x="15300421" y="3226027"/>
                <a:ext cx="3163879" cy="160005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4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09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0421" y="3226027"/>
                <a:ext cx="3163879" cy="1600053"/>
              </a:xfrm>
              <a:prstGeom prst="rect">
                <a:avLst/>
              </a:prstGeom>
              <a:blipFill>
                <a:blip r:embed="rId7"/>
                <a:stretch>
                  <a:fillRect l="-2400" b="-390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0" name="="/>
          <p:cNvSpPr txBox="1"/>
          <p:nvPr/>
        </p:nvSpPr>
        <p:spPr>
          <a:xfrm>
            <a:off x="15073611" y="3810153"/>
            <a:ext cx="3975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=</a:t>
            </a:r>
          </a:p>
        </p:txBody>
      </p:sp>
      <p:sp>
        <p:nvSpPr>
          <p:cNvPr id="1411" name="(αは定数 α=０.001など)"/>
          <p:cNvSpPr txBox="1"/>
          <p:nvPr/>
        </p:nvSpPr>
        <p:spPr>
          <a:xfrm>
            <a:off x="18646787" y="3797453"/>
            <a:ext cx="43502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(αは定数 α=０.001など)</a:t>
            </a:r>
          </a:p>
        </p:txBody>
      </p:sp>
      <p:sp>
        <p:nvSpPr>
          <p:cNvPr id="1412" name="楕円"/>
          <p:cNvSpPr/>
          <p:nvPr/>
        </p:nvSpPr>
        <p:spPr>
          <a:xfrm>
            <a:off x="2680275" y="11559597"/>
            <a:ext cx="368301" cy="3275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3" name="テキスト"/>
              <p:cNvSpPr txBox="1"/>
              <p:nvPr/>
            </p:nvSpPr>
            <p:spPr>
              <a:xfrm>
                <a:off x="2596647" y="11807356"/>
                <a:ext cx="535557" cy="80697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13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647" y="11807356"/>
                <a:ext cx="535557" cy="806971"/>
              </a:xfrm>
              <a:prstGeom prst="rect">
                <a:avLst/>
              </a:prstGeom>
              <a:blipFill>
                <a:blip r:embed="rId8"/>
                <a:stretch>
                  <a:fillRect l="-39535" r="-232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4" name="線"/>
          <p:cNvSpPr/>
          <p:nvPr/>
        </p:nvSpPr>
        <p:spPr>
          <a:xfrm>
            <a:off x="16794753" y="4942782"/>
            <a:ext cx="1430494" cy="1"/>
          </a:xfrm>
          <a:prstGeom prst="line">
            <a:avLst/>
          </a:prstGeom>
          <a:ln w="635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15" name="負"/>
          <p:cNvSpPr txBox="1"/>
          <p:nvPr/>
        </p:nvSpPr>
        <p:spPr>
          <a:xfrm>
            <a:off x="18293546" y="4625283"/>
            <a:ext cx="6477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chemeClr val="accent3"/>
                </a:solidFill>
              </a:defRPr>
            </a:lvl1pPr>
          </a:lstStyle>
          <a:p>
            <a:r>
              <a:t>負</a:t>
            </a:r>
          </a:p>
        </p:txBody>
      </p:sp>
      <p:sp>
        <p:nvSpPr>
          <p:cNvPr id="1416" name="線"/>
          <p:cNvSpPr/>
          <p:nvPr/>
        </p:nvSpPr>
        <p:spPr>
          <a:xfrm>
            <a:off x="16402112" y="5757175"/>
            <a:ext cx="1832433" cy="1"/>
          </a:xfrm>
          <a:prstGeom prst="line">
            <a:avLst/>
          </a:prstGeom>
          <a:ln w="635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17" name="正"/>
          <p:cNvSpPr txBox="1"/>
          <p:nvPr/>
        </p:nvSpPr>
        <p:spPr>
          <a:xfrm>
            <a:off x="18302844" y="5439675"/>
            <a:ext cx="6477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chemeClr val="accent3"/>
                </a:solidFill>
              </a:defRPr>
            </a:lvl1pPr>
          </a:lstStyle>
          <a:p>
            <a:r>
              <a:t>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8" name="テキスト"/>
              <p:cNvSpPr txBox="1"/>
              <p:nvPr/>
            </p:nvSpPr>
            <p:spPr>
              <a:xfrm>
                <a:off x="3586412" y="11801946"/>
                <a:ext cx="962964" cy="8177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18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412" y="11801946"/>
                <a:ext cx="962964" cy="817791"/>
              </a:xfrm>
              <a:prstGeom prst="rect">
                <a:avLst/>
              </a:prstGeom>
              <a:blipFill>
                <a:blip r:embed="rId9"/>
                <a:stretch>
                  <a:fillRect l="-28571" r="-7792" b="-307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9" name="楕円"/>
          <p:cNvSpPr/>
          <p:nvPr/>
        </p:nvSpPr>
        <p:spPr>
          <a:xfrm>
            <a:off x="3883743" y="11559597"/>
            <a:ext cx="368301" cy="3275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20" name="矢印"/>
          <p:cNvSpPr/>
          <p:nvPr/>
        </p:nvSpPr>
        <p:spPr>
          <a:xfrm>
            <a:off x="3040132" y="11443966"/>
            <a:ext cx="820306" cy="533401"/>
          </a:xfrm>
          <a:prstGeom prst="rightArrow">
            <a:avLst>
              <a:gd name="adj1" fmla="val 34701"/>
              <a:gd name="adj2" fmla="val 87561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21" name="はEが小さくなる方向に更新される"/>
          <p:cNvSpPr txBox="1"/>
          <p:nvPr/>
        </p:nvSpPr>
        <p:spPr>
          <a:xfrm>
            <a:off x="14560461" y="6674525"/>
            <a:ext cx="852797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は</a:t>
            </a:r>
            <a:r>
              <a:rPr lang="en-US"/>
              <a:t>L</a:t>
            </a:r>
            <a:r>
              <a:t>が小さくなる方向に更新される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2" name="テキスト"/>
              <p:cNvSpPr txBox="1"/>
              <p:nvPr/>
            </p:nvSpPr>
            <p:spPr>
              <a:xfrm>
                <a:off x="13408047" y="6574250"/>
                <a:ext cx="1111479" cy="9494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22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8047" y="6574250"/>
                <a:ext cx="1111479" cy="949472"/>
              </a:xfrm>
              <a:prstGeom prst="rect">
                <a:avLst/>
              </a:prstGeom>
              <a:blipFill>
                <a:blip r:embed="rId10"/>
                <a:stretch>
                  <a:fillRect l="-29213" r="-8989" b="-394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3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24" name="勾配降下法"/>
          <p:cNvSpPr txBox="1"/>
          <p:nvPr/>
        </p:nvSpPr>
        <p:spPr>
          <a:xfrm>
            <a:off x="10715422" y="330853"/>
            <a:ext cx="31623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勾配降下法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">
                <a:extLst>
                  <a:ext uri="{FF2B5EF4-FFF2-40B4-BE49-F238E27FC236}">
                    <a16:creationId xmlns:a16="http://schemas.microsoft.com/office/drawing/2014/main" id="{8C067DDD-4A1E-A34E-1F95-5FF142B4E9FA}"/>
                  </a:ext>
                </a:extLst>
              </p:cNvPr>
              <p:cNvSpPr txBox="1"/>
              <p:nvPr/>
            </p:nvSpPr>
            <p:spPr>
              <a:xfrm>
                <a:off x="1257770" y="1935859"/>
                <a:ext cx="549830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" name="テキスト">
                <a:extLst>
                  <a:ext uri="{FF2B5EF4-FFF2-40B4-BE49-F238E27FC236}">
                    <a16:creationId xmlns:a16="http://schemas.microsoft.com/office/drawing/2014/main" id="{8C067DDD-4A1E-A34E-1F95-5FF142B4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770" y="1935859"/>
                <a:ext cx="549830" cy="718145"/>
              </a:xfrm>
              <a:prstGeom prst="rect">
                <a:avLst/>
              </a:prstGeom>
              <a:blipFill>
                <a:blip r:embed="rId11"/>
                <a:stretch>
                  <a:fillRect l="-20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線"/>
          <p:cNvSpPr/>
          <p:nvPr/>
        </p:nvSpPr>
        <p:spPr>
          <a:xfrm>
            <a:off x="2207821" y="3659838"/>
            <a:ext cx="7152654" cy="7281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2" extrusionOk="0">
                <a:moveTo>
                  <a:pt x="0" y="0"/>
                </a:moveTo>
                <a:cubicBezTo>
                  <a:pt x="402" y="5317"/>
                  <a:pt x="1606" y="10298"/>
                  <a:pt x="3487" y="14954"/>
                </a:cubicBezTo>
                <a:cubicBezTo>
                  <a:pt x="4808" y="18225"/>
                  <a:pt x="7018" y="21600"/>
                  <a:pt x="10637" y="21458"/>
                </a:cubicBezTo>
                <a:cubicBezTo>
                  <a:pt x="14267" y="21315"/>
                  <a:pt x="16160" y="18124"/>
                  <a:pt x="17472" y="15154"/>
                </a:cubicBezTo>
                <a:cubicBezTo>
                  <a:pt x="19568" y="10413"/>
                  <a:pt x="20969" y="5406"/>
                  <a:pt x="21600" y="6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94" name="線"/>
          <p:cNvSpPr/>
          <p:nvPr/>
        </p:nvSpPr>
        <p:spPr>
          <a:xfrm>
            <a:off x="1532684" y="11710666"/>
            <a:ext cx="81105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95" name="線"/>
          <p:cNvSpPr/>
          <p:nvPr/>
        </p:nvSpPr>
        <p:spPr>
          <a:xfrm flipV="1">
            <a:off x="1532684" y="2902325"/>
            <a:ext cx="1" cy="88083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7" name="テキスト"/>
              <p:cNvSpPr txBox="1"/>
              <p:nvPr/>
            </p:nvSpPr>
            <p:spPr>
              <a:xfrm>
                <a:off x="9757521" y="11368020"/>
                <a:ext cx="453137" cy="6852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97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521" y="11368020"/>
                <a:ext cx="453137" cy="685294"/>
              </a:xfrm>
              <a:prstGeom prst="rect">
                <a:avLst/>
              </a:prstGeom>
              <a:blipFill>
                <a:blip r:embed="rId3"/>
                <a:stretch>
                  <a:fillRect l="-4324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8" name="線"/>
          <p:cNvSpPr/>
          <p:nvPr/>
        </p:nvSpPr>
        <p:spPr>
          <a:xfrm flipV="1">
            <a:off x="2864425" y="7346801"/>
            <a:ext cx="1" cy="4409621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99" name="傾きが負でも同様"/>
          <p:cNvSpPr txBox="1"/>
          <p:nvPr/>
        </p:nvSpPr>
        <p:spPr>
          <a:xfrm>
            <a:off x="14914812" y="1977431"/>
            <a:ext cx="43815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傾きが負でも同様</a:t>
            </a:r>
          </a:p>
        </p:txBody>
      </p:sp>
      <p:sp>
        <p:nvSpPr>
          <p:cNvPr id="1400" name="線"/>
          <p:cNvSpPr/>
          <p:nvPr/>
        </p:nvSpPr>
        <p:spPr>
          <a:xfrm flipV="1">
            <a:off x="5651452" y="10971916"/>
            <a:ext cx="1" cy="708223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01" name="楕円"/>
          <p:cNvSpPr/>
          <p:nvPr/>
        </p:nvSpPr>
        <p:spPr>
          <a:xfrm>
            <a:off x="5467302" y="11546897"/>
            <a:ext cx="368301" cy="327539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pic>
        <p:nvPicPr>
          <p:cNvPr id="1402" name="線 線" descr="線 線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5248412">
            <a:off x="1722407" y="7268395"/>
            <a:ext cx="2284037" cy="76201"/>
          </a:xfrm>
          <a:prstGeom prst="rect">
            <a:avLst/>
          </a:prstGeom>
        </p:spPr>
      </p:pic>
      <p:pic>
        <p:nvPicPr>
          <p:cNvPr id="1404" name="線 線" descr="線 線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88097" y="10937602"/>
            <a:ext cx="2126712" cy="76201"/>
          </a:xfrm>
          <a:prstGeom prst="rect">
            <a:avLst/>
          </a:prstGeom>
        </p:spPr>
      </p:pic>
      <p:sp>
        <p:nvSpPr>
          <p:cNvPr id="1406" name="傾き &lt; 0"/>
          <p:cNvSpPr txBox="1"/>
          <p:nvPr/>
        </p:nvSpPr>
        <p:spPr>
          <a:xfrm>
            <a:off x="3286430" y="6736080"/>
            <a:ext cx="1562928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傾き </a:t>
            </a:r>
            <a:r>
              <a:rPr lang="en-US"/>
              <a:t>-3</a:t>
            </a:r>
            <a:endParaRPr/>
          </a:p>
        </p:txBody>
      </p:sp>
      <p:sp>
        <p:nvSpPr>
          <p:cNvPr id="1407" name="傾き = 0"/>
          <p:cNvSpPr txBox="1"/>
          <p:nvPr/>
        </p:nvSpPr>
        <p:spPr>
          <a:xfrm>
            <a:off x="4735236" y="10187904"/>
            <a:ext cx="183243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傾き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8" name="テキスト"/>
              <p:cNvSpPr txBox="1"/>
              <p:nvPr/>
            </p:nvSpPr>
            <p:spPr>
              <a:xfrm>
                <a:off x="13849941" y="3602117"/>
                <a:ext cx="1111479" cy="9494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08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941" y="3602117"/>
                <a:ext cx="1111479" cy="949473"/>
              </a:xfrm>
              <a:prstGeom prst="rect">
                <a:avLst/>
              </a:prstGeom>
              <a:blipFill>
                <a:blip r:embed="rId6"/>
                <a:stretch>
                  <a:fillRect l="-30682" r="-10227" b="-263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9" name="テキスト"/>
              <p:cNvSpPr txBox="1"/>
              <p:nvPr/>
            </p:nvSpPr>
            <p:spPr>
              <a:xfrm>
                <a:off x="15300421" y="3226027"/>
                <a:ext cx="3163879" cy="160005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4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09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0421" y="3226027"/>
                <a:ext cx="3163879" cy="1600053"/>
              </a:xfrm>
              <a:prstGeom prst="rect">
                <a:avLst/>
              </a:prstGeom>
              <a:blipFill>
                <a:blip r:embed="rId7"/>
                <a:stretch>
                  <a:fillRect l="-2400" b="-390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0" name="="/>
          <p:cNvSpPr txBox="1"/>
          <p:nvPr/>
        </p:nvSpPr>
        <p:spPr>
          <a:xfrm>
            <a:off x="15073611" y="3810153"/>
            <a:ext cx="3975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=</a:t>
            </a:r>
          </a:p>
        </p:txBody>
      </p:sp>
      <p:sp>
        <p:nvSpPr>
          <p:cNvPr id="1411" name="(αは定数 α=０.001など)"/>
          <p:cNvSpPr txBox="1"/>
          <p:nvPr/>
        </p:nvSpPr>
        <p:spPr>
          <a:xfrm>
            <a:off x="18646787" y="3797453"/>
            <a:ext cx="43502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(αは定数 α=０.001など)</a:t>
            </a:r>
          </a:p>
        </p:txBody>
      </p:sp>
      <p:sp>
        <p:nvSpPr>
          <p:cNvPr id="1412" name="楕円"/>
          <p:cNvSpPr/>
          <p:nvPr/>
        </p:nvSpPr>
        <p:spPr>
          <a:xfrm>
            <a:off x="2680275" y="11559597"/>
            <a:ext cx="368301" cy="3275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3" name="テキスト"/>
              <p:cNvSpPr txBox="1"/>
              <p:nvPr/>
            </p:nvSpPr>
            <p:spPr>
              <a:xfrm>
                <a:off x="2325625" y="11851769"/>
                <a:ext cx="1077603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4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4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13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25" y="11851769"/>
                <a:ext cx="1077603" cy="718145"/>
              </a:xfrm>
              <a:prstGeom prst="rect">
                <a:avLst/>
              </a:prstGeom>
              <a:blipFill>
                <a:blip r:embed="rId8"/>
                <a:stretch>
                  <a:fillRect l="-7059" b="-701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4" name="線"/>
          <p:cNvSpPr/>
          <p:nvPr/>
        </p:nvSpPr>
        <p:spPr>
          <a:xfrm>
            <a:off x="16794753" y="4942782"/>
            <a:ext cx="1430494" cy="1"/>
          </a:xfrm>
          <a:prstGeom prst="line">
            <a:avLst/>
          </a:prstGeom>
          <a:ln w="635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15" name="負"/>
          <p:cNvSpPr txBox="1"/>
          <p:nvPr/>
        </p:nvSpPr>
        <p:spPr>
          <a:xfrm>
            <a:off x="18293546" y="4625283"/>
            <a:ext cx="6477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chemeClr val="accent3"/>
                </a:solidFill>
              </a:defRPr>
            </a:lvl1pPr>
          </a:lstStyle>
          <a:p>
            <a:r>
              <a:t>負</a:t>
            </a:r>
          </a:p>
        </p:txBody>
      </p:sp>
      <p:sp>
        <p:nvSpPr>
          <p:cNvPr id="1416" name="線"/>
          <p:cNvSpPr/>
          <p:nvPr/>
        </p:nvSpPr>
        <p:spPr>
          <a:xfrm>
            <a:off x="16402112" y="5757175"/>
            <a:ext cx="1832433" cy="1"/>
          </a:xfrm>
          <a:prstGeom prst="line">
            <a:avLst/>
          </a:prstGeom>
          <a:ln w="635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17" name="正"/>
          <p:cNvSpPr txBox="1"/>
          <p:nvPr/>
        </p:nvSpPr>
        <p:spPr>
          <a:xfrm>
            <a:off x="18302844" y="5439675"/>
            <a:ext cx="6477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chemeClr val="accent3"/>
                </a:solidFill>
              </a:defRPr>
            </a:lvl1pPr>
          </a:lstStyle>
          <a:p>
            <a:r>
              <a:t>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8" name="テキスト"/>
              <p:cNvSpPr txBox="1"/>
              <p:nvPr/>
            </p:nvSpPr>
            <p:spPr>
              <a:xfrm>
                <a:off x="3504439" y="11836380"/>
                <a:ext cx="1126912" cy="74892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4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4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18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439" y="11836380"/>
                <a:ext cx="1126912" cy="748923"/>
              </a:xfrm>
              <a:prstGeom prst="rect">
                <a:avLst/>
              </a:prstGeom>
              <a:blipFill>
                <a:blip r:embed="rId9"/>
                <a:stretch>
                  <a:fillRect l="-6742" b="-5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9" name="楕円"/>
          <p:cNvSpPr/>
          <p:nvPr/>
        </p:nvSpPr>
        <p:spPr>
          <a:xfrm>
            <a:off x="3883743" y="11559597"/>
            <a:ext cx="368301" cy="3275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20" name="矢印"/>
          <p:cNvSpPr/>
          <p:nvPr/>
        </p:nvSpPr>
        <p:spPr>
          <a:xfrm>
            <a:off x="3040132" y="11443966"/>
            <a:ext cx="820306" cy="533401"/>
          </a:xfrm>
          <a:prstGeom prst="rightArrow">
            <a:avLst>
              <a:gd name="adj1" fmla="val 34701"/>
              <a:gd name="adj2" fmla="val 87561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21" name="はEが小さくなる方向に更新される"/>
          <p:cNvSpPr txBox="1"/>
          <p:nvPr/>
        </p:nvSpPr>
        <p:spPr>
          <a:xfrm>
            <a:off x="14560461" y="6674525"/>
            <a:ext cx="852797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は</a:t>
            </a:r>
            <a:r>
              <a:rPr lang="en-US"/>
              <a:t>L</a:t>
            </a:r>
            <a:r>
              <a:t>が小さくなる方向に更新される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2" name="テキスト"/>
              <p:cNvSpPr txBox="1"/>
              <p:nvPr/>
            </p:nvSpPr>
            <p:spPr>
              <a:xfrm>
                <a:off x="13408047" y="6574250"/>
                <a:ext cx="1111479" cy="9494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22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8047" y="6574250"/>
                <a:ext cx="1111479" cy="949472"/>
              </a:xfrm>
              <a:prstGeom prst="rect">
                <a:avLst/>
              </a:prstGeom>
              <a:blipFill>
                <a:blip r:embed="rId10"/>
                <a:stretch>
                  <a:fillRect l="-29213" r="-8989" b="-394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3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24" name="勾配降下法"/>
          <p:cNvSpPr txBox="1"/>
          <p:nvPr/>
        </p:nvSpPr>
        <p:spPr>
          <a:xfrm>
            <a:off x="10715422" y="330853"/>
            <a:ext cx="31623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勾配降下法</a:t>
            </a:r>
          </a:p>
        </p:txBody>
      </p:sp>
      <p:sp>
        <p:nvSpPr>
          <p:cNvPr id="2" name="wを変えてEを小さくしたい">
            <a:extLst>
              <a:ext uri="{FF2B5EF4-FFF2-40B4-BE49-F238E27FC236}">
                <a16:creationId xmlns:a16="http://schemas.microsoft.com/office/drawing/2014/main" id="{17E94C11-F2BD-CE5D-23F4-8F4B70CB519B}"/>
              </a:ext>
            </a:extLst>
          </p:cNvPr>
          <p:cNvSpPr txBox="1"/>
          <p:nvPr/>
        </p:nvSpPr>
        <p:spPr>
          <a:xfrm>
            <a:off x="12982816" y="8059487"/>
            <a:ext cx="10397077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rPr lang="ja-JP" altLang="en-US"/>
              <a:t>例えば</a:t>
            </a:r>
            <a:r>
              <a:rPr lang="en-US" altLang="ja-JP"/>
              <a:t>epoch10</a:t>
            </a:r>
            <a:r>
              <a:rPr lang="ja-JP" altLang="en-US"/>
              <a:t>回目の重み</a:t>
            </a:r>
            <a:r>
              <a:rPr lang="en-US" altLang="ja-JP"/>
              <a:t>w10</a:t>
            </a:r>
            <a:r>
              <a:rPr lang="ja-JP" altLang="en-US"/>
              <a:t>が</a:t>
            </a:r>
            <a:r>
              <a:rPr lang="en-US" altLang="ja-JP"/>
              <a:t>-1.5</a:t>
            </a:r>
            <a:r>
              <a:rPr lang="ja-JP" altLang="en-US"/>
              <a:t>、</a:t>
            </a:r>
            <a:endParaRPr lang="en-US" altLang="ja-JP"/>
          </a:p>
          <a:p>
            <a:r>
              <a:rPr lang="ja-JP" altLang="en-US"/>
              <a:t>その時の傾きを</a:t>
            </a:r>
            <a:r>
              <a:rPr lang="en-US" altLang="ja-JP"/>
              <a:t>-3</a:t>
            </a:r>
            <a:r>
              <a:rPr lang="ja-JP" altLang="en-US"/>
              <a:t>とすると、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">
                <a:extLst>
                  <a:ext uri="{FF2B5EF4-FFF2-40B4-BE49-F238E27FC236}">
                    <a16:creationId xmlns:a16="http://schemas.microsoft.com/office/drawing/2014/main" id="{9F3104E4-B309-6620-3F0D-10787044D3CD}"/>
                  </a:ext>
                </a:extLst>
              </p:cNvPr>
              <p:cNvSpPr txBox="1"/>
              <p:nvPr/>
            </p:nvSpPr>
            <p:spPr>
              <a:xfrm>
                <a:off x="14265207" y="9710699"/>
                <a:ext cx="1309846" cy="86433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495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495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" name="テキスト">
                <a:extLst>
                  <a:ext uri="{FF2B5EF4-FFF2-40B4-BE49-F238E27FC236}">
                    <a16:creationId xmlns:a16="http://schemas.microsoft.com/office/drawing/2014/main" id="{9F3104E4-B309-6620-3F0D-10787044D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207" y="9710699"/>
                <a:ext cx="1309846" cy="864339"/>
              </a:xfrm>
              <a:prstGeom prst="rect">
                <a:avLst/>
              </a:prstGeom>
              <a:blipFill>
                <a:blip r:embed="rId11"/>
                <a:stretch>
                  <a:fillRect l="-6731" b="-869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">
                <a:extLst>
                  <a:ext uri="{FF2B5EF4-FFF2-40B4-BE49-F238E27FC236}">
                    <a16:creationId xmlns:a16="http://schemas.microsoft.com/office/drawing/2014/main" id="{035149BC-E874-89E1-E135-C34E3CC5F580}"/>
                  </a:ext>
                </a:extLst>
              </p:cNvPr>
              <p:cNvSpPr txBox="1"/>
              <p:nvPr/>
            </p:nvSpPr>
            <p:spPr>
              <a:xfrm>
                <a:off x="16372799" y="9342522"/>
                <a:ext cx="4719497" cy="160069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47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47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.1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7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" name="テキスト">
                <a:extLst>
                  <a:ext uri="{FF2B5EF4-FFF2-40B4-BE49-F238E27FC236}">
                    <a16:creationId xmlns:a16="http://schemas.microsoft.com/office/drawing/2014/main" id="{035149BC-E874-89E1-E135-C34E3CC5F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2799" y="9342522"/>
                <a:ext cx="4719497" cy="1600695"/>
              </a:xfrm>
              <a:prstGeom prst="rect">
                <a:avLst/>
              </a:prstGeom>
              <a:blipFill>
                <a:blip r:embed="rId12"/>
                <a:stretch>
                  <a:fillRect l="-1613" b="-472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=">
            <a:extLst>
              <a:ext uri="{FF2B5EF4-FFF2-40B4-BE49-F238E27FC236}">
                <a16:creationId xmlns:a16="http://schemas.microsoft.com/office/drawing/2014/main" id="{38CBC53C-13D8-6704-C30D-78B67EB695EC}"/>
              </a:ext>
            </a:extLst>
          </p:cNvPr>
          <p:cNvSpPr txBox="1"/>
          <p:nvPr/>
        </p:nvSpPr>
        <p:spPr>
          <a:xfrm>
            <a:off x="15648016" y="10022563"/>
            <a:ext cx="3975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">
                <a:extLst>
                  <a:ext uri="{FF2B5EF4-FFF2-40B4-BE49-F238E27FC236}">
                    <a16:creationId xmlns:a16="http://schemas.microsoft.com/office/drawing/2014/main" id="{8F0E4EE4-3831-CCC2-E502-D8F3F367FD58}"/>
                  </a:ext>
                </a:extLst>
              </p:cNvPr>
              <p:cNvSpPr txBox="1"/>
              <p:nvPr/>
            </p:nvSpPr>
            <p:spPr>
              <a:xfrm>
                <a:off x="16282261" y="11368020"/>
                <a:ext cx="4900572" cy="8258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47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47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.1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(−3)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テキスト">
                <a:extLst>
                  <a:ext uri="{FF2B5EF4-FFF2-40B4-BE49-F238E27FC236}">
                    <a16:creationId xmlns:a16="http://schemas.microsoft.com/office/drawing/2014/main" id="{8F0E4EE4-3831-CCC2-E502-D8F3F367F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2261" y="11368020"/>
                <a:ext cx="4900572" cy="825867"/>
              </a:xfrm>
              <a:prstGeom prst="rect">
                <a:avLst/>
              </a:prstGeom>
              <a:blipFill>
                <a:blip r:embed="rId13"/>
                <a:stretch>
                  <a:fillRect l="-517" b="-2878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=">
            <a:extLst>
              <a:ext uri="{FF2B5EF4-FFF2-40B4-BE49-F238E27FC236}">
                <a16:creationId xmlns:a16="http://schemas.microsoft.com/office/drawing/2014/main" id="{655A07D9-0113-1264-0949-04377FCD78F3}"/>
              </a:ext>
            </a:extLst>
          </p:cNvPr>
          <p:cNvSpPr txBox="1"/>
          <p:nvPr/>
        </p:nvSpPr>
        <p:spPr>
          <a:xfrm>
            <a:off x="15657718" y="11497498"/>
            <a:ext cx="3975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">
                <a:extLst>
                  <a:ext uri="{FF2B5EF4-FFF2-40B4-BE49-F238E27FC236}">
                    <a16:creationId xmlns:a16="http://schemas.microsoft.com/office/drawing/2014/main" id="{96C1AAB1-F61E-8FFC-FBD5-A49857FBAAFD}"/>
                  </a:ext>
                </a:extLst>
              </p:cNvPr>
              <p:cNvSpPr txBox="1"/>
              <p:nvPr/>
            </p:nvSpPr>
            <p:spPr>
              <a:xfrm>
                <a:off x="16333716" y="12442500"/>
                <a:ext cx="1543692" cy="8258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.2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8" name="テキスト">
                <a:extLst>
                  <a:ext uri="{FF2B5EF4-FFF2-40B4-BE49-F238E27FC236}">
                    <a16:creationId xmlns:a16="http://schemas.microsoft.com/office/drawing/2014/main" id="{96C1AAB1-F61E-8FFC-FBD5-A49857FBA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3716" y="12442500"/>
                <a:ext cx="1543692" cy="825867"/>
              </a:xfrm>
              <a:prstGeom prst="rect">
                <a:avLst/>
              </a:prstGeom>
              <a:blipFill>
                <a:blip r:embed="rId14"/>
                <a:stretch>
                  <a:fillRect l="-1626" b="-303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=">
            <a:extLst>
              <a:ext uri="{FF2B5EF4-FFF2-40B4-BE49-F238E27FC236}">
                <a16:creationId xmlns:a16="http://schemas.microsoft.com/office/drawing/2014/main" id="{13699944-74EA-54E4-A57A-6299C3891FC7}"/>
              </a:ext>
            </a:extLst>
          </p:cNvPr>
          <p:cNvSpPr txBox="1"/>
          <p:nvPr/>
        </p:nvSpPr>
        <p:spPr>
          <a:xfrm>
            <a:off x="15657718" y="12561735"/>
            <a:ext cx="3975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=</a:t>
            </a:r>
          </a:p>
        </p:txBody>
      </p:sp>
      <p:sp>
        <p:nvSpPr>
          <p:cNvPr id="10" name="傾き &lt; 0">
            <a:extLst>
              <a:ext uri="{FF2B5EF4-FFF2-40B4-BE49-F238E27FC236}">
                <a16:creationId xmlns:a16="http://schemas.microsoft.com/office/drawing/2014/main" id="{82B02FEE-3552-0CB1-238D-42C283E50F5B}"/>
              </a:ext>
            </a:extLst>
          </p:cNvPr>
          <p:cNvSpPr txBox="1"/>
          <p:nvPr/>
        </p:nvSpPr>
        <p:spPr>
          <a:xfrm>
            <a:off x="2153688" y="12746645"/>
            <a:ext cx="936154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/>
              <a:t>-1.5</a:t>
            </a:r>
            <a:endParaRPr/>
          </a:p>
        </p:txBody>
      </p:sp>
      <p:sp>
        <p:nvSpPr>
          <p:cNvPr id="11" name="傾き &lt; 0">
            <a:extLst>
              <a:ext uri="{FF2B5EF4-FFF2-40B4-BE49-F238E27FC236}">
                <a16:creationId xmlns:a16="http://schemas.microsoft.com/office/drawing/2014/main" id="{416647AB-6611-B2C7-D412-3CD48D7191D5}"/>
              </a:ext>
            </a:extLst>
          </p:cNvPr>
          <p:cNvSpPr txBox="1"/>
          <p:nvPr/>
        </p:nvSpPr>
        <p:spPr>
          <a:xfrm>
            <a:off x="3450285" y="12746645"/>
            <a:ext cx="936154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/>
              <a:t>-1.2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">
                <a:extLst>
                  <a:ext uri="{FF2B5EF4-FFF2-40B4-BE49-F238E27FC236}">
                    <a16:creationId xmlns:a16="http://schemas.microsoft.com/office/drawing/2014/main" id="{46D8911C-BC00-984D-FAE5-98CD6C3EFB55}"/>
                  </a:ext>
                </a:extLst>
              </p:cNvPr>
              <p:cNvSpPr txBox="1"/>
              <p:nvPr/>
            </p:nvSpPr>
            <p:spPr>
              <a:xfrm>
                <a:off x="1257770" y="1935859"/>
                <a:ext cx="549830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" name="テキスト">
                <a:extLst>
                  <a:ext uri="{FF2B5EF4-FFF2-40B4-BE49-F238E27FC236}">
                    <a16:creationId xmlns:a16="http://schemas.microsoft.com/office/drawing/2014/main" id="{46D8911C-BC00-984D-FAE5-98CD6C3EF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770" y="1935859"/>
                <a:ext cx="549830" cy="718145"/>
              </a:xfrm>
              <a:prstGeom prst="rect">
                <a:avLst/>
              </a:prstGeom>
              <a:blipFill>
                <a:blip r:embed="rId15"/>
                <a:stretch>
                  <a:fillRect l="-20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79406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線"/>
          <p:cNvSpPr/>
          <p:nvPr/>
        </p:nvSpPr>
        <p:spPr>
          <a:xfrm>
            <a:off x="2207821" y="3659838"/>
            <a:ext cx="7152654" cy="7281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2" extrusionOk="0">
                <a:moveTo>
                  <a:pt x="0" y="0"/>
                </a:moveTo>
                <a:cubicBezTo>
                  <a:pt x="402" y="5317"/>
                  <a:pt x="1606" y="10298"/>
                  <a:pt x="3487" y="14954"/>
                </a:cubicBezTo>
                <a:cubicBezTo>
                  <a:pt x="4808" y="18225"/>
                  <a:pt x="7018" y="21600"/>
                  <a:pt x="10637" y="21458"/>
                </a:cubicBezTo>
                <a:cubicBezTo>
                  <a:pt x="14267" y="21315"/>
                  <a:pt x="16160" y="18124"/>
                  <a:pt x="17472" y="15154"/>
                </a:cubicBezTo>
                <a:cubicBezTo>
                  <a:pt x="19568" y="10413"/>
                  <a:pt x="20969" y="5406"/>
                  <a:pt x="21600" y="6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57" name="線"/>
          <p:cNvSpPr/>
          <p:nvPr/>
        </p:nvSpPr>
        <p:spPr>
          <a:xfrm>
            <a:off x="1532684" y="11710666"/>
            <a:ext cx="81105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58" name="線"/>
          <p:cNvSpPr/>
          <p:nvPr/>
        </p:nvSpPr>
        <p:spPr>
          <a:xfrm flipV="1">
            <a:off x="1532684" y="2902325"/>
            <a:ext cx="1" cy="88083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0" name="テキスト"/>
              <p:cNvSpPr txBox="1"/>
              <p:nvPr/>
            </p:nvSpPr>
            <p:spPr>
              <a:xfrm>
                <a:off x="9757521" y="11368020"/>
                <a:ext cx="453137" cy="6852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60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521" y="11368020"/>
                <a:ext cx="453137" cy="685294"/>
              </a:xfrm>
              <a:prstGeom prst="rect">
                <a:avLst/>
              </a:prstGeom>
              <a:blipFill>
                <a:blip r:embed="rId3"/>
                <a:stretch>
                  <a:fillRect l="-4324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1" name="線"/>
          <p:cNvSpPr/>
          <p:nvPr/>
        </p:nvSpPr>
        <p:spPr>
          <a:xfrm flipV="1">
            <a:off x="8797540" y="6586695"/>
            <a:ext cx="1" cy="5093444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63" name="線"/>
          <p:cNvSpPr/>
          <p:nvPr/>
        </p:nvSpPr>
        <p:spPr>
          <a:xfrm flipV="1">
            <a:off x="5651452" y="10971916"/>
            <a:ext cx="1" cy="708223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64" name="楕円"/>
          <p:cNvSpPr/>
          <p:nvPr/>
        </p:nvSpPr>
        <p:spPr>
          <a:xfrm>
            <a:off x="5467302" y="11546897"/>
            <a:ext cx="368301" cy="327539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67" name="楕円"/>
          <p:cNvSpPr/>
          <p:nvPr/>
        </p:nvSpPr>
        <p:spPr>
          <a:xfrm>
            <a:off x="8613390" y="11546897"/>
            <a:ext cx="368301" cy="3275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pic>
        <p:nvPicPr>
          <p:cNvPr id="1273" name="線 線" descr="線 線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7097554">
            <a:off x="7657193" y="6609391"/>
            <a:ext cx="2232643" cy="76201"/>
          </a:xfrm>
          <a:prstGeom prst="rect">
            <a:avLst/>
          </a:prstGeom>
        </p:spPr>
      </p:pic>
      <p:pic>
        <p:nvPicPr>
          <p:cNvPr id="1275" name="線 線" descr="線 線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88097" y="10937602"/>
            <a:ext cx="2126712" cy="76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80" name="テキスト"/>
              <p:cNvSpPr txBox="1"/>
              <p:nvPr/>
            </p:nvSpPr>
            <p:spPr>
              <a:xfrm>
                <a:off x="14368604" y="6722048"/>
                <a:ext cx="1309846" cy="86433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495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495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80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8604" y="6722048"/>
                <a:ext cx="1309846" cy="864339"/>
              </a:xfrm>
              <a:prstGeom prst="rect">
                <a:avLst/>
              </a:prstGeom>
              <a:blipFill>
                <a:blip r:embed="rId7"/>
                <a:stretch>
                  <a:fillRect l="-6731" b="-869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1" name="テキスト"/>
              <p:cNvSpPr txBox="1"/>
              <p:nvPr/>
            </p:nvSpPr>
            <p:spPr>
              <a:xfrm>
                <a:off x="16476196" y="6353871"/>
                <a:ext cx="4719497" cy="160069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47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47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.1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7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81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6196" y="6353871"/>
                <a:ext cx="4719497" cy="1600695"/>
              </a:xfrm>
              <a:prstGeom prst="rect">
                <a:avLst/>
              </a:prstGeom>
              <a:blipFill>
                <a:blip r:embed="rId8"/>
                <a:stretch>
                  <a:fillRect l="-1613" b="-472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2" name="="/>
          <p:cNvSpPr txBox="1"/>
          <p:nvPr/>
        </p:nvSpPr>
        <p:spPr>
          <a:xfrm>
            <a:off x="15751413" y="7033912"/>
            <a:ext cx="3975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=</a:t>
            </a:r>
          </a:p>
        </p:txBody>
      </p:sp>
      <p:sp>
        <p:nvSpPr>
          <p:cNvPr id="1290" name="楕円"/>
          <p:cNvSpPr/>
          <p:nvPr/>
        </p:nvSpPr>
        <p:spPr>
          <a:xfrm>
            <a:off x="8111679" y="11584073"/>
            <a:ext cx="368301" cy="3275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93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94" name="勾配降下法"/>
          <p:cNvSpPr txBox="1"/>
          <p:nvPr/>
        </p:nvSpPr>
        <p:spPr>
          <a:xfrm>
            <a:off x="10715422" y="330853"/>
            <a:ext cx="31623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勾配降下法</a:t>
            </a:r>
          </a:p>
        </p:txBody>
      </p:sp>
      <p:sp>
        <p:nvSpPr>
          <p:cNvPr id="2" name="wを変えてEを小さくしたい">
            <a:extLst>
              <a:ext uri="{FF2B5EF4-FFF2-40B4-BE49-F238E27FC236}">
                <a16:creationId xmlns:a16="http://schemas.microsoft.com/office/drawing/2014/main" id="{14097C0D-4F13-6E92-FBA2-BB30FF70386F}"/>
              </a:ext>
            </a:extLst>
          </p:cNvPr>
          <p:cNvSpPr txBox="1"/>
          <p:nvPr/>
        </p:nvSpPr>
        <p:spPr>
          <a:xfrm>
            <a:off x="12831093" y="1862123"/>
            <a:ext cx="10175863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rPr lang="ja-JP" altLang="en-US"/>
              <a:t>例えば</a:t>
            </a:r>
            <a:r>
              <a:rPr lang="en-US" altLang="ja-JP"/>
              <a:t>epoch10</a:t>
            </a:r>
            <a:r>
              <a:rPr lang="ja-JP" altLang="en-US"/>
              <a:t>回目の重み</a:t>
            </a:r>
            <a:r>
              <a:rPr lang="en-US" altLang="ja-JP"/>
              <a:t>w10</a:t>
            </a:r>
            <a:r>
              <a:rPr lang="ja-JP" altLang="en-US"/>
              <a:t>が</a:t>
            </a:r>
            <a:r>
              <a:rPr lang="en-US" altLang="ja-JP"/>
              <a:t>1.5</a:t>
            </a:r>
            <a:r>
              <a:rPr lang="ja-JP" altLang="en-US"/>
              <a:t>、</a:t>
            </a:r>
            <a:endParaRPr lang="en-US" altLang="ja-JP"/>
          </a:p>
          <a:p>
            <a:r>
              <a:rPr lang="ja-JP" altLang="en-US"/>
              <a:t>その時の傾きを</a:t>
            </a:r>
            <a:r>
              <a:rPr lang="en-US" altLang="ja-JP"/>
              <a:t>3</a:t>
            </a:r>
            <a:r>
              <a:rPr lang="ja-JP" altLang="en-US"/>
              <a:t>とすると、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">
                <a:extLst>
                  <a:ext uri="{FF2B5EF4-FFF2-40B4-BE49-F238E27FC236}">
                    <a16:creationId xmlns:a16="http://schemas.microsoft.com/office/drawing/2014/main" id="{4D3C86F4-11B4-07C5-D7A0-7BBDCA5DEEFF}"/>
                  </a:ext>
                </a:extLst>
              </p:cNvPr>
              <p:cNvSpPr txBox="1"/>
              <p:nvPr/>
            </p:nvSpPr>
            <p:spPr>
              <a:xfrm>
                <a:off x="15209117" y="4314482"/>
                <a:ext cx="1111479" cy="9494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" name="テキスト">
                <a:extLst>
                  <a:ext uri="{FF2B5EF4-FFF2-40B4-BE49-F238E27FC236}">
                    <a16:creationId xmlns:a16="http://schemas.microsoft.com/office/drawing/2014/main" id="{4D3C86F4-11B4-07C5-D7A0-7BBDCA5DE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9117" y="4314482"/>
                <a:ext cx="1111479" cy="949472"/>
              </a:xfrm>
              <a:prstGeom prst="rect">
                <a:avLst/>
              </a:prstGeom>
              <a:blipFill>
                <a:blip r:embed="rId10"/>
                <a:stretch>
                  <a:fillRect l="-30682" r="-10227" b="-394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">
                <a:extLst>
                  <a:ext uri="{FF2B5EF4-FFF2-40B4-BE49-F238E27FC236}">
                    <a16:creationId xmlns:a16="http://schemas.microsoft.com/office/drawing/2014/main" id="{E2AF4E01-107D-9D8D-5F2D-C8E0F483C706}"/>
                  </a:ext>
                </a:extLst>
              </p:cNvPr>
              <p:cNvSpPr txBox="1"/>
              <p:nvPr/>
            </p:nvSpPr>
            <p:spPr>
              <a:xfrm>
                <a:off x="16659597" y="3938391"/>
                <a:ext cx="3163879" cy="160005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4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テキスト">
                <a:extLst>
                  <a:ext uri="{FF2B5EF4-FFF2-40B4-BE49-F238E27FC236}">
                    <a16:creationId xmlns:a16="http://schemas.microsoft.com/office/drawing/2014/main" id="{E2AF4E01-107D-9D8D-5F2D-C8E0F483C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597" y="3938391"/>
                <a:ext cx="3163879" cy="1600053"/>
              </a:xfrm>
              <a:prstGeom prst="rect">
                <a:avLst/>
              </a:prstGeom>
              <a:blipFill>
                <a:blip r:embed="rId11"/>
                <a:stretch>
                  <a:fillRect l="-2400" b="-393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=">
            <a:extLst>
              <a:ext uri="{FF2B5EF4-FFF2-40B4-BE49-F238E27FC236}">
                <a16:creationId xmlns:a16="http://schemas.microsoft.com/office/drawing/2014/main" id="{35D9B9FC-2CE6-866E-A1E3-EAA3D191C772}"/>
              </a:ext>
            </a:extLst>
          </p:cNvPr>
          <p:cNvSpPr txBox="1"/>
          <p:nvPr/>
        </p:nvSpPr>
        <p:spPr>
          <a:xfrm>
            <a:off x="16432787" y="4522518"/>
            <a:ext cx="3975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">
                <a:extLst>
                  <a:ext uri="{FF2B5EF4-FFF2-40B4-BE49-F238E27FC236}">
                    <a16:creationId xmlns:a16="http://schemas.microsoft.com/office/drawing/2014/main" id="{6202D0F0-2B33-9445-F0AE-68713B34B0AD}"/>
                  </a:ext>
                </a:extLst>
              </p:cNvPr>
              <p:cNvSpPr txBox="1"/>
              <p:nvPr/>
            </p:nvSpPr>
            <p:spPr>
              <a:xfrm>
                <a:off x="16766211" y="8362613"/>
                <a:ext cx="3499548" cy="8258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47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47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.1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" name="テキスト">
                <a:extLst>
                  <a:ext uri="{FF2B5EF4-FFF2-40B4-BE49-F238E27FC236}">
                    <a16:creationId xmlns:a16="http://schemas.microsoft.com/office/drawing/2014/main" id="{6202D0F0-2B33-9445-F0AE-68713B34B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6211" y="8362613"/>
                <a:ext cx="3499548" cy="825867"/>
              </a:xfrm>
              <a:prstGeom prst="rect">
                <a:avLst/>
              </a:prstGeom>
              <a:blipFill>
                <a:blip r:embed="rId12"/>
                <a:stretch>
                  <a:fillRect l="-3986" b="-3030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=">
            <a:extLst>
              <a:ext uri="{FF2B5EF4-FFF2-40B4-BE49-F238E27FC236}">
                <a16:creationId xmlns:a16="http://schemas.microsoft.com/office/drawing/2014/main" id="{0EB5194E-6ECE-9E32-2516-EB163E906388}"/>
              </a:ext>
            </a:extLst>
          </p:cNvPr>
          <p:cNvSpPr txBox="1"/>
          <p:nvPr/>
        </p:nvSpPr>
        <p:spPr>
          <a:xfrm>
            <a:off x="15761115" y="8508847"/>
            <a:ext cx="3975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">
                <a:extLst>
                  <a:ext uri="{FF2B5EF4-FFF2-40B4-BE49-F238E27FC236}">
                    <a16:creationId xmlns:a16="http://schemas.microsoft.com/office/drawing/2014/main" id="{4F3C2A67-D1D9-D8FA-32BE-1E2880E3490D}"/>
                  </a:ext>
                </a:extLst>
              </p:cNvPr>
              <p:cNvSpPr txBox="1"/>
              <p:nvPr/>
            </p:nvSpPr>
            <p:spPr>
              <a:xfrm>
                <a:off x="16825776" y="9426850"/>
                <a:ext cx="1093248" cy="8258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.2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9" name="テキスト">
                <a:extLst>
                  <a:ext uri="{FF2B5EF4-FFF2-40B4-BE49-F238E27FC236}">
                    <a16:creationId xmlns:a16="http://schemas.microsoft.com/office/drawing/2014/main" id="{4F3C2A67-D1D9-D8FA-32BE-1E2880E34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5776" y="9426850"/>
                <a:ext cx="1093248" cy="825867"/>
              </a:xfrm>
              <a:prstGeom prst="rect">
                <a:avLst/>
              </a:prstGeom>
              <a:blipFill>
                <a:blip r:embed="rId13"/>
                <a:stretch>
                  <a:fillRect l="-12644" b="-151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=">
            <a:extLst>
              <a:ext uri="{FF2B5EF4-FFF2-40B4-BE49-F238E27FC236}">
                <a16:creationId xmlns:a16="http://schemas.microsoft.com/office/drawing/2014/main" id="{B29C2642-BD15-20D3-2035-1E8E64AB31FC}"/>
              </a:ext>
            </a:extLst>
          </p:cNvPr>
          <p:cNvSpPr txBox="1"/>
          <p:nvPr/>
        </p:nvSpPr>
        <p:spPr>
          <a:xfrm>
            <a:off x="15761115" y="9573084"/>
            <a:ext cx="3975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">
                <a:extLst>
                  <a:ext uri="{FF2B5EF4-FFF2-40B4-BE49-F238E27FC236}">
                    <a16:creationId xmlns:a16="http://schemas.microsoft.com/office/drawing/2014/main" id="{76E11C0B-CDD5-EB22-5F03-17A286B5530B}"/>
                  </a:ext>
                </a:extLst>
              </p:cNvPr>
              <p:cNvSpPr txBox="1"/>
              <p:nvPr/>
            </p:nvSpPr>
            <p:spPr>
              <a:xfrm>
                <a:off x="1257770" y="1935859"/>
                <a:ext cx="549830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" name="テキスト">
                <a:extLst>
                  <a:ext uri="{FF2B5EF4-FFF2-40B4-BE49-F238E27FC236}">
                    <a16:creationId xmlns:a16="http://schemas.microsoft.com/office/drawing/2014/main" id="{76E11C0B-CDD5-EB22-5F03-17A286B55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770" y="1935859"/>
                <a:ext cx="549830" cy="718145"/>
              </a:xfrm>
              <a:prstGeom prst="rect">
                <a:avLst/>
              </a:prstGeom>
              <a:blipFill>
                <a:blip r:embed="rId14"/>
                <a:stretch>
                  <a:fillRect l="-20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">
                <a:extLst>
                  <a:ext uri="{FF2B5EF4-FFF2-40B4-BE49-F238E27FC236}">
                    <a16:creationId xmlns:a16="http://schemas.microsoft.com/office/drawing/2014/main" id="{6D4891A2-1C46-A3E7-5962-D07BE8119A6F}"/>
                  </a:ext>
                </a:extLst>
              </p:cNvPr>
              <p:cNvSpPr txBox="1"/>
              <p:nvPr/>
            </p:nvSpPr>
            <p:spPr>
              <a:xfrm>
                <a:off x="20265759" y="4396836"/>
                <a:ext cx="2757614" cy="8258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7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47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=0.1)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1" name="テキスト">
                <a:extLst>
                  <a:ext uri="{FF2B5EF4-FFF2-40B4-BE49-F238E27FC236}">
                    <a16:creationId xmlns:a16="http://schemas.microsoft.com/office/drawing/2014/main" id="{6D4891A2-1C46-A3E7-5962-D07BE8119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5759" y="4396836"/>
                <a:ext cx="2757614" cy="825867"/>
              </a:xfrm>
              <a:prstGeom prst="rect">
                <a:avLst/>
              </a:prstGeom>
              <a:blipFill>
                <a:blip r:embed="rId15"/>
                <a:stretch>
                  <a:fillRect l="-7339" r="-459" b="-2575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">
                <a:extLst>
                  <a:ext uri="{FF2B5EF4-FFF2-40B4-BE49-F238E27FC236}">
                    <a16:creationId xmlns:a16="http://schemas.microsoft.com/office/drawing/2014/main" id="{F973461A-1A33-6A59-879F-FCE6CAE7A241}"/>
                  </a:ext>
                </a:extLst>
              </p:cNvPr>
              <p:cNvSpPr txBox="1"/>
              <p:nvPr/>
            </p:nvSpPr>
            <p:spPr>
              <a:xfrm>
                <a:off x="11459713" y="10602113"/>
                <a:ext cx="12703799" cy="22914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学習率</m:t>
                      </m:r>
                      <m:r>
                        <m:rPr>
                          <m:sty m:val="p"/>
                        </m:rPr>
                        <a:rPr lang="en-US" altLang="ja-JP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は１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回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にどれだけ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更新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するかを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決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める</m:t>
                      </m:r>
                    </m:oMath>
                  </m:oMathPara>
                </a14:m>
                <a:endParaRPr lang="en-US" altLang="ja-JP"/>
              </a:p>
              <a:p>
                <a:r>
                  <a:rPr lang="ja-JP" altLang="en-US"/>
                  <a:t>学習率が高すぎると収束しにくく、</a:t>
                </a:r>
                <a:endParaRPr lang="en-US" altLang="ja-JP"/>
              </a:p>
              <a:p>
                <a:r>
                  <a:rPr lang="ja-JP" altLang="en-US"/>
                  <a:t>学習率が低すぎると収束が遅くなる</a:t>
                </a:r>
                <a:endParaRPr/>
              </a:p>
            </p:txBody>
          </p:sp>
        </mc:Choice>
        <mc:Fallback xmlns="">
          <p:sp>
            <p:nvSpPr>
              <p:cNvPr id="12" name="テキスト">
                <a:extLst>
                  <a:ext uri="{FF2B5EF4-FFF2-40B4-BE49-F238E27FC236}">
                    <a16:creationId xmlns:a16="http://schemas.microsoft.com/office/drawing/2014/main" id="{F973461A-1A33-6A59-879F-FCE6CAE7A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9713" y="10602113"/>
                <a:ext cx="12703799" cy="2291461"/>
              </a:xfrm>
              <a:prstGeom prst="rect">
                <a:avLst/>
              </a:prstGeom>
              <a:blipFill>
                <a:blip r:embed="rId16"/>
                <a:stretch>
                  <a:fillRect l="-1399" b="-1263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楕円">
            <a:extLst>
              <a:ext uri="{FF2B5EF4-FFF2-40B4-BE49-F238E27FC236}">
                <a16:creationId xmlns:a16="http://schemas.microsoft.com/office/drawing/2014/main" id="{93B47A79-3BBC-AB59-5392-3454AA4F1861}"/>
              </a:ext>
            </a:extLst>
          </p:cNvPr>
          <p:cNvSpPr/>
          <p:nvPr/>
        </p:nvSpPr>
        <p:spPr>
          <a:xfrm>
            <a:off x="7631690" y="11584073"/>
            <a:ext cx="368301" cy="3275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6" name="楕円">
            <a:extLst>
              <a:ext uri="{FF2B5EF4-FFF2-40B4-BE49-F238E27FC236}">
                <a16:creationId xmlns:a16="http://schemas.microsoft.com/office/drawing/2014/main" id="{7FD18B95-E390-6295-DAEA-3002DD573698}"/>
              </a:ext>
            </a:extLst>
          </p:cNvPr>
          <p:cNvSpPr/>
          <p:nvPr/>
        </p:nvSpPr>
        <p:spPr>
          <a:xfrm>
            <a:off x="7171313" y="11597448"/>
            <a:ext cx="368301" cy="3275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7" name="楕円">
            <a:extLst>
              <a:ext uri="{FF2B5EF4-FFF2-40B4-BE49-F238E27FC236}">
                <a16:creationId xmlns:a16="http://schemas.microsoft.com/office/drawing/2014/main" id="{1464EB2B-A5A2-9387-7CED-6A667A982D50}"/>
              </a:ext>
            </a:extLst>
          </p:cNvPr>
          <p:cNvSpPr/>
          <p:nvPr/>
        </p:nvSpPr>
        <p:spPr>
          <a:xfrm>
            <a:off x="3279149" y="11516369"/>
            <a:ext cx="368301" cy="3275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8" name="楕円">
            <a:extLst>
              <a:ext uri="{FF2B5EF4-FFF2-40B4-BE49-F238E27FC236}">
                <a16:creationId xmlns:a16="http://schemas.microsoft.com/office/drawing/2014/main" id="{027C5E64-ABD3-38AC-6FD3-A221C80E0D32}"/>
              </a:ext>
            </a:extLst>
          </p:cNvPr>
          <p:cNvSpPr/>
          <p:nvPr/>
        </p:nvSpPr>
        <p:spPr>
          <a:xfrm>
            <a:off x="6576529" y="11597448"/>
            <a:ext cx="368301" cy="3275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9" name="楕円">
            <a:extLst>
              <a:ext uri="{FF2B5EF4-FFF2-40B4-BE49-F238E27FC236}">
                <a16:creationId xmlns:a16="http://schemas.microsoft.com/office/drawing/2014/main" id="{7DA4C7A3-543B-030C-BA38-68D637C53DE5}"/>
              </a:ext>
            </a:extLst>
          </p:cNvPr>
          <p:cNvSpPr/>
          <p:nvPr/>
        </p:nvSpPr>
        <p:spPr>
          <a:xfrm>
            <a:off x="4195092" y="11512592"/>
            <a:ext cx="368301" cy="3275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05EE00F-C0C3-96E5-C0CE-A179EB41AD5E}"/>
              </a:ext>
            </a:extLst>
          </p:cNvPr>
          <p:cNvCxnSpPr>
            <a:stCxn id="1273" idx="0"/>
          </p:cNvCxnSpPr>
          <p:nvPr/>
        </p:nvCxnSpPr>
        <p:spPr>
          <a:xfrm flipH="1">
            <a:off x="3002924" y="6637656"/>
            <a:ext cx="5733781" cy="1098160"/>
          </a:xfrm>
          <a:prstGeom prst="straightConnector1">
            <a:avLst/>
          </a:prstGeom>
          <a:noFill/>
          <a:ln w="539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75422286-F61F-7BD5-BD59-E3F7F8E16305}"/>
              </a:ext>
            </a:extLst>
          </p:cNvPr>
          <p:cNvCxnSpPr>
            <a:cxnSpLocks/>
          </p:cNvCxnSpPr>
          <p:nvPr/>
        </p:nvCxnSpPr>
        <p:spPr>
          <a:xfrm>
            <a:off x="3002924" y="7849034"/>
            <a:ext cx="4842388" cy="1193214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89E79A80-D0AE-CBF4-2128-86C92B54366D}"/>
              </a:ext>
            </a:extLst>
          </p:cNvPr>
          <p:cNvCxnSpPr>
            <a:cxnSpLocks/>
          </p:cNvCxnSpPr>
          <p:nvPr/>
        </p:nvCxnSpPr>
        <p:spPr>
          <a:xfrm flipH="1">
            <a:off x="4118241" y="9118976"/>
            <a:ext cx="3671223" cy="987509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525CA61F-635B-6AC2-994C-B38BF460ED6E}"/>
              </a:ext>
            </a:extLst>
          </p:cNvPr>
          <p:cNvCxnSpPr>
            <a:cxnSpLocks/>
          </p:cNvCxnSpPr>
          <p:nvPr/>
        </p:nvCxnSpPr>
        <p:spPr>
          <a:xfrm flipH="1">
            <a:off x="8373879" y="6651837"/>
            <a:ext cx="387179" cy="996252"/>
          </a:xfrm>
          <a:prstGeom prst="straightConnector1">
            <a:avLst/>
          </a:prstGeom>
          <a:noFill/>
          <a:ln w="4762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503BFE63-F941-CE1C-C68D-66F8ED65BB1F}"/>
              </a:ext>
            </a:extLst>
          </p:cNvPr>
          <p:cNvCxnSpPr>
            <a:cxnSpLocks/>
          </p:cNvCxnSpPr>
          <p:nvPr/>
        </p:nvCxnSpPr>
        <p:spPr>
          <a:xfrm flipH="1">
            <a:off x="7954016" y="7735816"/>
            <a:ext cx="387179" cy="996252"/>
          </a:xfrm>
          <a:prstGeom prst="straightConnector1">
            <a:avLst/>
          </a:prstGeom>
          <a:noFill/>
          <a:ln w="4762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247B3653-F1F8-1A3B-0CAB-38E49B2755FA}"/>
              </a:ext>
            </a:extLst>
          </p:cNvPr>
          <p:cNvCxnSpPr>
            <a:cxnSpLocks/>
          </p:cNvCxnSpPr>
          <p:nvPr/>
        </p:nvCxnSpPr>
        <p:spPr>
          <a:xfrm flipH="1">
            <a:off x="7355463" y="8775546"/>
            <a:ext cx="571330" cy="1035980"/>
          </a:xfrm>
          <a:prstGeom prst="straightConnector1">
            <a:avLst/>
          </a:prstGeom>
          <a:noFill/>
          <a:ln w="4762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">
                <a:extLst>
                  <a:ext uri="{FF2B5EF4-FFF2-40B4-BE49-F238E27FC236}">
                    <a16:creationId xmlns:a16="http://schemas.microsoft.com/office/drawing/2014/main" id="{3E93284E-943B-FA73-ADC1-B2AF333480EB}"/>
                  </a:ext>
                </a:extLst>
              </p:cNvPr>
              <p:cNvSpPr txBox="1"/>
              <p:nvPr/>
            </p:nvSpPr>
            <p:spPr>
              <a:xfrm>
                <a:off x="8258740" y="11851769"/>
                <a:ext cx="1077603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4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4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2" name="テキスト">
                <a:extLst>
                  <a:ext uri="{FF2B5EF4-FFF2-40B4-BE49-F238E27FC236}">
                    <a16:creationId xmlns:a16="http://schemas.microsoft.com/office/drawing/2014/main" id="{3E93284E-943B-FA73-ADC1-B2AF33348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740" y="11851769"/>
                <a:ext cx="1077603" cy="718145"/>
              </a:xfrm>
              <a:prstGeom prst="rect">
                <a:avLst/>
              </a:prstGeom>
              <a:blipFill>
                <a:blip r:embed="rId17"/>
                <a:stretch>
                  <a:fillRect l="-5814" b="-701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">
                <a:extLst>
                  <a:ext uri="{FF2B5EF4-FFF2-40B4-BE49-F238E27FC236}">
                    <a16:creationId xmlns:a16="http://schemas.microsoft.com/office/drawing/2014/main" id="{A7AC86EA-C500-587E-7295-C5D69EC2791B}"/>
                  </a:ext>
                </a:extLst>
              </p:cNvPr>
              <p:cNvSpPr txBox="1"/>
              <p:nvPr/>
            </p:nvSpPr>
            <p:spPr>
              <a:xfrm>
                <a:off x="6942827" y="11836380"/>
                <a:ext cx="1126912" cy="74892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4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3" name="テキスト">
                <a:extLst>
                  <a:ext uri="{FF2B5EF4-FFF2-40B4-BE49-F238E27FC236}">
                    <a16:creationId xmlns:a16="http://schemas.microsoft.com/office/drawing/2014/main" id="{A7AC86EA-C500-587E-7295-C5D69EC27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827" y="11836380"/>
                <a:ext cx="1126912" cy="748923"/>
              </a:xfrm>
              <a:prstGeom prst="rect">
                <a:avLst/>
              </a:prstGeom>
              <a:blipFill>
                <a:blip r:embed="rId18"/>
                <a:stretch>
                  <a:fillRect l="-6667" b="-5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傾き &gt; 0">
            <a:extLst>
              <a:ext uri="{FF2B5EF4-FFF2-40B4-BE49-F238E27FC236}">
                <a16:creationId xmlns:a16="http://schemas.microsoft.com/office/drawing/2014/main" id="{29A32712-FBBF-8168-82C9-1ED2EA41B096}"/>
              </a:ext>
            </a:extLst>
          </p:cNvPr>
          <p:cNvSpPr txBox="1"/>
          <p:nvPr/>
        </p:nvSpPr>
        <p:spPr>
          <a:xfrm>
            <a:off x="8383182" y="12746645"/>
            <a:ext cx="780663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/>
              <a:t>1.5</a:t>
            </a:r>
            <a:endParaRPr/>
          </a:p>
        </p:txBody>
      </p:sp>
      <p:sp>
        <p:nvSpPr>
          <p:cNvPr id="35" name="傾き &gt; 0">
            <a:extLst>
              <a:ext uri="{FF2B5EF4-FFF2-40B4-BE49-F238E27FC236}">
                <a16:creationId xmlns:a16="http://schemas.microsoft.com/office/drawing/2014/main" id="{4BABF1DC-AF51-A288-5CEE-30B4DF955E22}"/>
              </a:ext>
            </a:extLst>
          </p:cNvPr>
          <p:cNvSpPr txBox="1"/>
          <p:nvPr/>
        </p:nvSpPr>
        <p:spPr>
          <a:xfrm>
            <a:off x="7030608" y="12759127"/>
            <a:ext cx="780663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/>
              <a:t>1.2</a:t>
            </a:r>
            <a:endParaRPr/>
          </a:p>
        </p:txBody>
      </p:sp>
      <p:sp>
        <p:nvSpPr>
          <p:cNvPr id="36" name="傾き &gt; 0">
            <a:extLst>
              <a:ext uri="{FF2B5EF4-FFF2-40B4-BE49-F238E27FC236}">
                <a16:creationId xmlns:a16="http://schemas.microsoft.com/office/drawing/2014/main" id="{23A48A45-5DDB-E586-35FE-83F20E01F920}"/>
              </a:ext>
            </a:extLst>
          </p:cNvPr>
          <p:cNvSpPr txBox="1"/>
          <p:nvPr/>
        </p:nvSpPr>
        <p:spPr>
          <a:xfrm>
            <a:off x="4983080" y="6257896"/>
            <a:ext cx="1410643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/>
              <a:t>αが大</a:t>
            </a:r>
            <a:endParaRPr/>
          </a:p>
        </p:txBody>
      </p:sp>
      <p:sp>
        <p:nvSpPr>
          <p:cNvPr id="37" name="傾き &gt; 0">
            <a:extLst>
              <a:ext uri="{FF2B5EF4-FFF2-40B4-BE49-F238E27FC236}">
                <a16:creationId xmlns:a16="http://schemas.microsoft.com/office/drawing/2014/main" id="{CF256648-AB53-0606-0389-36DFAC09C54D}"/>
              </a:ext>
            </a:extLst>
          </p:cNvPr>
          <p:cNvSpPr txBox="1"/>
          <p:nvPr/>
        </p:nvSpPr>
        <p:spPr>
          <a:xfrm>
            <a:off x="6870811" y="7536128"/>
            <a:ext cx="1410643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/>
              <a:t>αが小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554309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楕円"/>
          <p:cNvSpPr/>
          <p:nvPr/>
        </p:nvSpPr>
        <p:spPr>
          <a:xfrm>
            <a:off x="5539458" y="5598411"/>
            <a:ext cx="2613244" cy="127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27" name="楕円"/>
          <p:cNvSpPr/>
          <p:nvPr/>
        </p:nvSpPr>
        <p:spPr>
          <a:xfrm>
            <a:off x="5539458" y="3289675"/>
            <a:ext cx="2613244" cy="127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28" name="楕円"/>
          <p:cNvSpPr/>
          <p:nvPr/>
        </p:nvSpPr>
        <p:spPr>
          <a:xfrm>
            <a:off x="10512559" y="2198668"/>
            <a:ext cx="2613243" cy="127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29" name="楕円"/>
          <p:cNvSpPr/>
          <p:nvPr/>
        </p:nvSpPr>
        <p:spPr>
          <a:xfrm>
            <a:off x="10512559" y="6476215"/>
            <a:ext cx="2613243" cy="127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30" name="楕円"/>
          <p:cNvSpPr/>
          <p:nvPr/>
        </p:nvSpPr>
        <p:spPr>
          <a:xfrm>
            <a:off x="10512559" y="4330076"/>
            <a:ext cx="2613243" cy="127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1" name="テキスト"/>
              <p:cNvSpPr txBox="1"/>
              <p:nvPr/>
            </p:nvSpPr>
            <p:spPr>
              <a:xfrm>
                <a:off x="12016721" y="2474409"/>
                <a:ext cx="899837" cy="71851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31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6721" y="2474409"/>
                <a:ext cx="899837" cy="718518"/>
              </a:xfrm>
              <a:prstGeom prst="rect">
                <a:avLst/>
              </a:prstGeom>
              <a:blipFill>
                <a:blip r:embed="rId2"/>
                <a:stretch>
                  <a:fillRect l="-31944" r="-18056" b="-1034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2" name="線"/>
          <p:cNvSpPr/>
          <p:nvPr/>
        </p:nvSpPr>
        <p:spPr>
          <a:xfrm flipV="1">
            <a:off x="11832998" y="2198668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" name="テキスト"/>
              <p:cNvSpPr txBox="1"/>
              <p:nvPr/>
            </p:nvSpPr>
            <p:spPr>
              <a:xfrm>
                <a:off x="12012880" y="4613183"/>
                <a:ext cx="907518" cy="71851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33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880" y="4613183"/>
                <a:ext cx="907518" cy="718518"/>
              </a:xfrm>
              <a:prstGeom prst="rect">
                <a:avLst/>
              </a:prstGeom>
              <a:blipFill>
                <a:blip r:embed="rId3"/>
                <a:stretch>
                  <a:fillRect l="-33333" r="-18056" b="-86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4" name="線"/>
          <p:cNvSpPr/>
          <p:nvPr/>
        </p:nvSpPr>
        <p:spPr>
          <a:xfrm flipV="1">
            <a:off x="11832998" y="4344808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35" name="線"/>
          <p:cNvSpPr/>
          <p:nvPr/>
        </p:nvSpPr>
        <p:spPr>
          <a:xfrm flipV="1">
            <a:off x="11832998" y="6474183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6" name="テキスト"/>
              <p:cNvSpPr txBox="1"/>
              <p:nvPr/>
            </p:nvSpPr>
            <p:spPr>
              <a:xfrm>
                <a:off x="12015080" y="6749810"/>
                <a:ext cx="903118" cy="7228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36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5080" y="6749810"/>
                <a:ext cx="903118" cy="722811"/>
              </a:xfrm>
              <a:prstGeom prst="rect">
                <a:avLst/>
              </a:prstGeom>
              <a:blipFill>
                <a:blip r:embed="rId4"/>
                <a:stretch>
                  <a:fillRect l="-33333" r="-18056" b="-86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7" name="テキスト"/>
              <p:cNvSpPr txBox="1"/>
              <p:nvPr/>
            </p:nvSpPr>
            <p:spPr>
              <a:xfrm>
                <a:off x="11070498" y="2482549"/>
                <a:ext cx="468319" cy="69779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37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498" y="2482549"/>
                <a:ext cx="468319" cy="697793"/>
              </a:xfrm>
              <a:prstGeom prst="rect">
                <a:avLst/>
              </a:prstGeom>
              <a:blipFill>
                <a:blip r:embed="rId5"/>
                <a:stretch>
                  <a:fillRect l="-47368" r="-7895" b="-714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8" name="テキスト"/>
              <p:cNvSpPr txBox="1"/>
              <p:nvPr/>
            </p:nvSpPr>
            <p:spPr>
              <a:xfrm>
                <a:off x="11066658" y="4645149"/>
                <a:ext cx="475999" cy="6977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38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6658" y="4645149"/>
                <a:ext cx="475999" cy="697792"/>
              </a:xfrm>
              <a:prstGeom prst="rect">
                <a:avLst/>
              </a:prstGeom>
              <a:blipFill>
                <a:blip r:embed="rId6"/>
                <a:stretch>
                  <a:fillRect l="-39474" r="-5263" b="-357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9" name="テキスト"/>
              <p:cNvSpPr txBox="1"/>
              <p:nvPr/>
            </p:nvSpPr>
            <p:spPr>
              <a:xfrm>
                <a:off x="11068858" y="6735079"/>
                <a:ext cx="471599" cy="7020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39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8858" y="6735079"/>
                <a:ext cx="471599" cy="702085"/>
              </a:xfrm>
              <a:prstGeom prst="rect">
                <a:avLst/>
              </a:prstGeom>
              <a:blipFill>
                <a:blip r:embed="rId7"/>
                <a:stretch>
                  <a:fillRect l="-44737" r="-5263" b="-357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0" name="楕円"/>
          <p:cNvSpPr/>
          <p:nvPr/>
        </p:nvSpPr>
        <p:spPr>
          <a:xfrm>
            <a:off x="15485659" y="4330076"/>
            <a:ext cx="2613244" cy="127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1" name="テキスト"/>
              <p:cNvSpPr txBox="1"/>
              <p:nvPr/>
            </p:nvSpPr>
            <p:spPr>
              <a:xfrm>
                <a:off x="16989822" y="4605817"/>
                <a:ext cx="899837" cy="71851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41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9822" y="4605817"/>
                <a:ext cx="899837" cy="718519"/>
              </a:xfrm>
              <a:prstGeom prst="rect">
                <a:avLst/>
              </a:prstGeom>
              <a:blipFill>
                <a:blip r:embed="rId8"/>
                <a:stretch>
                  <a:fillRect l="-31944" r="-19444" b="-86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2" name="線"/>
          <p:cNvSpPr/>
          <p:nvPr/>
        </p:nvSpPr>
        <p:spPr>
          <a:xfrm flipV="1">
            <a:off x="16806099" y="4330076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3" name="テキスト"/>
              <p:cNvSpPr txBox="1"/>
              <p:nvPr/>
            </p:nvSpPr>
            <p:spPr>
              <a:xfrm>
                <a:off x="16043599" y="4613957"/>
                <a:ext cx="468319" cy="69779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43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599" y="4613957"/>
                <a:ext cx="468319" cy="697793"/>
              </a:xfrm>
              <a:prstGeom prst="rect">
                <a:avLst/>
              </a:prstGeom>
              <a:blipFill>
                <a:blip r:embed="rId9"/>
                <a:stretch>
                  <a:fillRect l="-39474" r="-2632" b="-357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4" name="テキスト"/>
              <p:cNvSpPr txBox="1"/>
              <p:nvPr/>
            </p:nvSpPr>
            <p:spPr>
              <a:xfrm>
                <a:off x="6502612" y="3487843"/>
                <a:ext cx="686937" cy="87366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44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612" y="3487843"/>
                <a:ext cx="686937" cy="873664"/>
              </a:xfrm>
              <a:prstGeom prst="rect">
                <a:avLst/>
              </a:prstGeom>
              <a:blipFill>
                <a:blip r:embed="rId10"/>
                <a:stretch>
                  <a:fillRect l="-29630" r="-1111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5" name="テキスト"/>
              <p:cNvSpPr txBox="1"/>
              <p:nvPr/>
            </p:nvSpPr>
            <p:spPr>
              <a:xfrm>
                <a:off x="6502612" y="5796579"/>
                <a:ext cx="686937" cy="87366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45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612" y="5796579"/>
                <a:ext cx="686937" cy="873664"/>
              </a:xfrm>
              <a:prstGeom prst="rect">
                <a:avLst/>
              </a:prstGeom>
              <a:blipFill>
                <a:blip r:embed="rId11"/>
                <a:stretch>
                  <a:fillRect l="-29630" r="-1111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6" name="線"/>
          <p:cNvSpPr/>
          <p:nvPr/>
        </p:nvSpPr>
        <p:spPr>
          <a:xfrm flipV="1">
            <a:off x="8152662" y="2874957"/>
            <a:ext cx="2359937" cy="10756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47" name="線"/>
          <p:cNvSpPr/>
          <p:nvPr/>
        </p:nvSpPr>
        <p:spPr>
          <a:xfrm flipV="1">
            <a:off x="8152662" y="2856761"/>
            <a:ext cx="2359937" cy="332673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48" name="線"/>
          <p:cNvSpPr/>
          <p:nvPr/>
        </p:nvSpPr>
        <p:spPr>
          <a:xfrm>
            <a:off x="8152661" y="3925450"/>
            <a:ext cx="2359938" cy="10725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49" name="線"/>
          <p:cNvSpPr/>
          <p:nvPr/>
        </p:nvSpPr>
        <p:spPr>
          <a:xfrm>
            <a:off x="8152661" y="3925450"/>
            <a:ext cx="2359938" cy="322349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50" name="線"/>
          <p:cNvSpPr/>
          <p:nvPr/>
        </p:nvSpPr>
        <p:spPr>
          <a:xfrm flipV="1">
            <a:off x="8152662" y="4972195"/>
            <a:ext cx="2345948" cy="12113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51" name="線"/>
          <p:cNvSpPr/>
          <p:nvPr/>
        </p:nvSpPr>
        <p:spPr>
          <a:xfrm>
            <a:off x="8159656" y="6183499"/>
            <a:ext cx="2345948" cy="92939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2" name="テキスト"/>
              <p:cNvSpPr txBox="1"/>
              <p:nvPr/>
            </p:nvSpPr>
            <p:spPr>
              <a:xfrm>
                <a:off x="8442766" y="3063884"/>
                <a:ext cx="540429" cy="6977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52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766" y="3063884"/>
                <a:ext cx="540429" cy="697792"/>
              </a:xfrm>
              <a:prstGeom prst="rect">
                <a:avLst/>
              </a:prstGeom>
              <a:blipFill>
                <a:blip r:embed="rId12"/>
                <a:stretch>
                  <a:fillRect l="-34091" r="-2273" b="-17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3" name="テキスト"/>
              <p:cNvSpPr txBox="1"/>
              <p:nvPr/>
            </p:nvSpPr>
            <p:spPr>
              <a:xfrm>
                <a:off x="8133350" y="4994045"/>
                <a:ext cx="540429" cy="6977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53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350" y="4994045"/>
                <a:ext cx="540429" cy="697792"/>
              </a:xfrm>
              <a:prstGeom prst="rect">
                <a:avLst/>
              </a:prstGeom>
              <a:blipFill>
                <a:blip r:embed="rId13"/>
                <a:stretch>
                  <a:fillRect l="-2954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4" name="テキスト"/>
              <p:cNvSpPr txBox="1"/>
              <p:nvPr/>
            </p:nvSpPr>
            <p:spPr>
              <a:xfrm>
                <a:off x="8671366" y="3684038"/>
                <a:ext cx="540429" cy="70208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54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366" y="3684038"/>
                <a:ext cx="540429" cy="702084"/>
              </a:xfrm>
              <a:prstGeom prst="rect">
                <a:avLst/>
              </a:prstGeom>
              <a:blipFill>
                <a:blip r:embed="rId14"/>
                <a:stretch>
                  <a:fillRect l="-31818" r="-2273" b="-175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5" name="テキスト"/>
              <p:cNvSpPr txBox="1"/>
              <p:nvPr/>
            </p:nvSpPr>
            <p:spPr>
              <a:xfrm>
                <a:off x="8671366" y="5705484"/>
                <a:ext cx="540429" cy="6977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55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366" y="5705484"/>
                <a:ext cx="540429" cy="697792"/>
              </a:xfrm>
              <a:prstGeom prst="rect">
                <a:avLst/>
              </a:prstGeom>
              <a:blipFill>
                <a:blip r:embed="rId15"/>
                <a:stretch>
                  <a:fillRect l="-2727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6" name="テキスト"/>
              <p:cNvSpPr txBox="1"/>
              <p:nvPr/>
            </p:nvSpPr>
            <p:spPr>
              <a:xfrm>
                <a:off x="8036366" y="4169088"/>
                <a:ext cx="540429" cy="7020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56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366" y="4169088"/>
                <a:ext cx="540429" cy="702085"/>
              </a:xfrm>
              <a:prstGeom prst="rect">
                <a:avLst/>
              </a:prstGeom>
              <a:blipFill>
                <a:blip r:embed="rId16"/>
                <a:stretch>
                  <a:fillRect l="-31818" r="-2273" b="-17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7" name="テキスト"/>
              <p:cNvSpPr txBox="1"/>
              <p:nvPr/>
            </p:nvSpPr>
            <p:spPr>
              <a:xfrm>
                <a:off x="8303066" y="6173928"/>
                <a:ext cx="540429" cy="70208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57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066" y="6173928"/>
                <a:ext cx="540429" cy="702084"/>
              </a:xfrm>
              <a:prstGeom prst="rect">
                <a:avLst/>
              </a:prstGeom>
              <a:blipFill>
                <a:blip r:embed="rId17"/>
                <a:stretch>
                  <a:fillRect l="-2954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8" name="線"/>
          <p:cNvSpPr/>
          <p:nvPr/>
        </p:nvSpPr>
        <p:spPr>
          <a:xfrm>
            <a:off x="13134782" y="2828341"/>
            <a:ext cx="2359950" cy="214186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59" name="線"/>
          <p:cNvSpPr/>
          <p:nvPr/>
        </p:nvSpPr>
        <p:spPr>
          <a:xfrm>
            <a:off x="13110486" y="4958045"/>
            <a:ext cx="23927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60" name="線"/>
          <p:cNvSpPr/>
          <p:nvPr/>
        </p:nvSpPr>
        <p:spPr>
          <a:xfrm flipV="1">
            <a:off x="13123154" y="4954710"/>
            <a:ext cx="2367390" cy="21512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1" name="テキスト"/>
              <p:cNvSpPr txBox="1"/>
              <p:nvPr/>
            </p:nvSpPr>
            <p:spPr>
              <a:xfrm>
                <a:off x="13394461" y="2573245"/>
                <a:ext cx="540430" cy="7002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1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4461" y="2573245"/>
                <a:ext cx="540430" cy="700245"/>
              </a:xfrm>
              <a:prstGeom prst="rect">
                <a:avLst/>
              </a:prstGeom>
              <a:blipFill>
                <a:blip r:embed="rId18"/>
                <a:stretch>
                  <a:fillRect l="-31818" b="-17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2" name="テキスト"/>
              <p:cNvSpPr txBox="1"/>
              <p:nvPr/>
            </p:nvSpPr>
            <p:spPr>
              <a:xfrm>
                <a:off x="13378703" y="4340574"/>
                <a:ext cx="540429" cy="7020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2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8703" y="4340574"/>
                <a:ext cx="540429" cy="702085"/>
              </a:xfrm>
              <a:prstGeom prst="rect">
                <a:avLst/>
              </a:prstGeom>
              <a:blipFill>
                <a:blip r:embed="rId19"/>
                <a:stretch>
                  <a:fillRect l="-32558" r="-2326" b="-17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3" name="テキスト"/>
              <p:cNvSpPr txBox="1"/>
              <p:nvPr/>
            </p:nvSpPr>
            <p:spPr>
              <a:xfrm>
                <a:off x="13378703" y="5881142"/>
                <a:ext cx="540429" cy="7045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3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8703" y="5881142"/>
                <a:ext cx="540429" cy="704538"/>
              </a:xfrm>
              <a:prstGeom prst="rect">
                <a:avLst/>
              </a:prstGeom>
              <a:blipFill>
                <a:blip r:embed="rId20"/>
                <a:stretch>
                  <a:fillRect l="-32558" r="-2326" b="-17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4" name="テキスト"/>
              <p:cNvSpPr txBox="1"/>
              <p:nvPr/>
            </p:nvSpPr>
            <p:spPr>
              <a:xfrm>
                <a:off x="10452050" y="1750680"/>
                <a:ext cx="468318" cy="7206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8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8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38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4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050" y="1750680"/>
                <a:ext cx="468318" cy="720677"/>
              </a:xfrm>
              <a:prstGeom prst="rect">
                <a:avLst/>
              </a:prstGeom>
              <a:blipFill>
                <a:blip r:embed="rId21"/>
                <a:stretch>
                  <a:fillRect l="-54054" r="-5405" b="-517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5" name="テキスト"/>
              <p:cNvSpPr txBox="1"/>
              <p:nvPr/>
            </p:nvSpPr>
            <p:spPr>
              <a:xfrm>
                <a:off x="10452050" y="3851698"/>
                <a:ext cx="468318" cy="72067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5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050" y="3851698"/>
                <a:ext cx="468318" cy="720678"/>
              </a:xfrm>
              <a:prstGeom prst="rect">
                <a:avLst/>
              </a:prstGeom>
              <a:blipFill>
                <a:blip r:embed="rId22"/>
                <a:stretch>
                  <a:fillRect l="-48649" r="-2703" b="-175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6" name="テキスト"/>
              <p:cNvSpPr txBox="1"/>
              <p:nvPr/>
            </p:nvSpPr>
            <p:spPr>
              <a:xfrm>
                <a:off x="10537893" y="5965848"/>
                <a:ext cx="468319" cy="72496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6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893" y="5965848"/>
                <a:ext cx="468319" cy="724969"/>
              </a:xfrm>
              <a:prstGeom prst="rect">
                <a:avLst/>
              </a:prstGeom>
              <a:blipFill>
                <a:blip r:embed="rId23"/>
                <a:stretch>
                  <a:fillRect l="-50000" r="-2632" b="-169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7" name="テキスト"/>
              <p:cNvSpPr txBox="1"/>
              <p:nvPr/>
            </p:nvSpPr>
            <p:spPr>
              <a:xfrm>
                <a:off x="15454477" y="3851698"/>
                <a:ext cx="468318" cy="72067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7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4477" y="3851698"/>
                <a:ext cx="468318" cy="720678"/>
              </a:xfrm>
              <a:prstGeom prst="rect">
                <a:avLst/>
              </a:prstGeom>
              <a:blipFill>
                <a:blip r:embed="rId24"/>
                <a:stretch>
                  <a:fillRect l="-4473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8" name="矢印"/>
          <p:cNvSpPr/>
          <p:nvPr/>
        </p:nvSpPr>
        <p:spPr>
          <a:xfrm flipH="1">
            <a:off x="4861162" y="7722637"/>
            <a:ext cx="11718118" cy="1583298"/>
          </a:xfrm>
          <a:prstGeom prst="rightArrow">
            <a:avLst>
              <a:gd name="adj1" fmla="val 29764"/>
              <a:gd name="adj2" fmla="val 131508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9" name="テキスト"/>
              <p:cNvSpPr txBox="1"/>
              <p:nvPr/>
            </p:nvSpPr>
            <p:spPr>
              <a:xfrm>
                <a:off x="18675044" y="4636510"/>
                <a:ext cx="786822" cy="8925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9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5044" y="4636510"/>
                <a:ext cx="786822" cy="892537"/>
              </a:xfrm>
              <a:prstGeom prst="rect">
                <a:avLst/>
              </a:prstGeom>
              <a:blipFill>
                <a:blip r:embed="rId25"/>
                <a:stretch>
                  <a:fillRect l="-36508" r="-12698" b="-422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0" name="テキスト"/>
              <p:cNvSpPr txBox="1"/>
              <p:nvPr/>
            </p:nvSpPr>
            <p:spPr>
              <a:xfrm>
                <a:off x="21181053" y="4687873"/>
                <a:ext cx="702494" cy="7934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0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1053" y="4687873"/>
                <a:ext cx="702494" cy="793477"/>
              </a:xfrm>
              <a:prstGeom prst="rect">
                <a:avLst/>
              </a:prstGeom>
              <a:blipFill>
                <a:blip r:embed="rId26"/>
                <a:stretch>
                  <a:fillRect l="-44643" r="-1785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1" name="テキスト"/>
              <p:cNvSpPr txBox="1"/>
              <p:nvPr/>
            </p:nvSpPr>
            <p:spPr>
              <a:xfrm>
                <a:off x="18664579" y="5460427"/>
                <a:ext cx="786822" cy="8925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1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4579" y="5460427"/>
                <a:ext cx="786822" cy="892537"/>
              </a:xfrm>
              <a:prstGeom prst="rect">
                <a:avLst/>
              </a:prstGeom>
              <a:blipFill>
                <a:blip r:embed="rId27"/>
                <a:stretch>
                  <a:fillRect l="-36508" r="-12698" b="-422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2" name="テキスト"/>
              <p:cNvSpPr txBox="1"/>
              <p:nvPr/>
            </p:nvSpPr>
            <p:spPr>
              <a:xfrm>
                <a:off x="21170588" y="5511790"/>
                <a:ext cx="702494" cy="7934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2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0588" y="5511790"/>
                <a:ext cx="702494" cy="793477"/>
              </a:xfrm>
              <a:prstGeom prst="rect">
                <a:avLst/>
              </a:prstGeom>
              <a:blipFill>
                <a:blip r:embed="rId28"/>
                <a:stretch>
                  <a:fillRect l="-44643" r="-1785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3" name="テキスト"/>
              <p:cNvSpPr txBox="1"/>
              <p:nvPr/>
            </p:nvSpPr>
            <p:spPr>
              <a:xfrm>
                <a:off x="18685398" y="6345597"/>
                <a:ext cx="786822" cy="8925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3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5398" y="6345597"/>
                <a:ext cx="786822" cy="892538"/>
              </a:xfrm>
              <a:prstGeom prst="rect">
                <a:avLst/>
              </a:prstGeom>
              <a:blipFill>
                <a:blip r:embed="rId29"/>
                <a:stretch>
                  <a:fillRect l="-38095" r="-12698" b="-563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4" name="テキスト"/>
              <p:cNvSpPr txBox="1"/>
              <p:nvPr/>
            </p:nvSpPr>
            <p:spPr>
              <a:xfrm>
                <a:off x="21191407" y="6396961"/>
                <a:ext cx="702494" cy="7934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4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407" y="6396961"/>
                <a:ext cx="702494" cy="793477"/>
              </a:xfrm>
              <a:prstGeom prst="rect">
                <a:avLst/>
              </a:prstGeom>
              <a:blipFill>
                <a:blip r:embed="rId30"/>
                <a:stretch>
                  <a:fillRect l="-42105" r="-1754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5" name="テキスト"/>
              <p:cNvSpPr txBox="1"/>
              <p:nvPr/>
            </p:nvSpPr>
            <p:spPr>
              <a:xfrm>
                <a:off x="18674934" y="7169514"/>
                <a:ext cx="786822" cy="8925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5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4934" y="7169514"/>
                <a:ext cx="786822" cy="892537"/>
              </a:xfrm>
              <a:prstGeom prst="rect">
                <a:avLst/>
              </a:prstGeom>
              <a:blipFill>
                <a:blip r:embed="rId31"/>
                <a:stretch>
                  <a:fillRect l="-38095" r="-12698" b="-27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6" name="テキスト"/>
              <p:cNvSpPr txBox="1"/>
              <p:nvPr/>
            </p:nvSpPr>
            <p:spPr>
              <a:xfrm>
                <a:off x="21180943" y="7220877"/>
                <a:ext cx="702494" cy="7934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6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0943" y="7220877"/>
                <a:ext cx="702494" cy="793477"/>
              </a:xfrm>
              <a:prstGeom prst="rect">
                <a:avLst/>
              </a:prstGeom>
              <a:blipFill>
                <a:blip r:embed="rId32"/>
                <a:stretch>
                  <a:fillRect l="-44643" r="-1785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7" name="テキスト"/>
              <p:cNvSpPr txBox="1"/>
              <p:nvPr/>
            </p:nvSpPr>
            <p:spPr>
              <a:xfrm>
                <a:off x="19200649" y="9257379"/>
                <a:ext cx="2255959" cy="87972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>
                <a:lvl1pPr>
                  <a:defRPr sz="5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505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7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0649" y="9257379"/>
                <a:ext cx="2255959" cy="879728"/>
              </a:xfrm>
              <a:prstGeom prst="rect">
                <a:avLst/>
              </a:prstGeom>
              <a:blipFill>
                <a:blip r:embed="rId33"/>
                <a:stretch>
                  <a:fillRect l="-8427" r="-2247" b="-2571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8" name="誤差を計算(損失関数)"/>
          <p:cNvSpPr txBox="1"/>
          <p:nvPr/>
        </p:nvSpPr>
        <p:spPr>
          <a:xfrm>
            <a:off x="18402292" y="8529572"/>
            <a:ext cx="38526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誤差を計算(損失関数)</a:t>
            </a:r>
          </a:p>
        </p:txBody>
      </p:sp>
      <p:sp>
        <p:nvSpPr>
          <p:cNvPr id="1479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80" name="学習 ≒ 誤差逆伝播法"/>
          <p:cNvSpPr txBox="1"/>
          <p:nvPr/>
        </p:nvSpPr>
        <p:spPr>
          <a:xfrm>
            <a:off x="9389238" y="330853"/>
            <a:ext cx="581467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学習 ≒ 誤差逆伝播法</a:t>
            </a:r>
          </a:p>
        </p:txBody>
      </p:sp>
      <p:sp>
        <p:nvSpPr>
          <p:cNvPr id="1481" name="実際に各重みとバイアスを更新する際は、…"/>
          <p:cNvSpPr txBox="1"/>
          <p:nvPr/>
        </p:nvSpPr>
        <p:spPr>
          <a:xfrm>
            <a:off x="1765492" y="10442893"/>
            <a:ext cx="21402295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200"/>
            </a:pPr>
            <a:r>
              <a:t>実際に各重みとバイアスを更新する際は、</a:t>
            </a:r>
          </a:p>
          <a:p>
            <a:pPr algn="l">
              <a:defRPr sz="4200"/>
            </a:pPr>
            <a:r>
              <a:t>出力層→中間層→入力層の順に計算することで求めることができます</a:t>
            </a:r>
          </a:p>
          <a:p>
            <a:pPr algn="l">
              <a:defRPr sz="4200"/>
            </a:pPr>
            <a:r>
              <a:t>推論と異なり逆方法に値を求めていくため、この学習の過程を誤差逆伝播法と言います。</a:t>
            </a:r>
          </a:p>
        </p:txBody>
      </p:sp>
      <p:sp>
        <p:nvSpPr>
          <p:cNvPr id="1482" name="各層の重み、バイアスを逆方向に更新"/>
          <p:cNvSpPr txBox="1"/>
          <p:nvPr/>
        </p:nvSpPr>
        <p:spPr>
          <a:xfrm>
            <a:off x="8902064" y="8940028"/>
            <a:ext cx="657987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各層の重み、バイアスを逆方向に更新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楕円"/>
          <p:cNvSpPr/>
          <p:nvPr/>
        </p:nvSpPr>
        <p:spPr>
          <a:xfrm>
            <a:off x="5539458" y="5598411"/>
            <a:ext cx="2613244" cy="127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27" name="楕円"/>
          <p:cNvSpPr/>
          <p:nvPr/>
        </p:nvSpPr>
        <p:spPr>
          <a:xfrm>
            <a:off x="5539458" y="3289675"/>
            <a:ext cx="2613244" cy="127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28" name="楕円"/>
          <p:cNvSpPr/>
          <p:nvPr/>
        </p:nvSpPr>
        <p:spPr>
          <a:xfrm>
            <a:off x="10512559" y="2198668"/>
            <a:ext cx="2613243" cy="127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29" name="楕円"/>
          <p:cNvSpPr/>
          <p:nvPr/>
        </p:nvSpPr>
        <p:spPr>
          <a:xfrm>
            <a:off x="10512559" y="6476215"/>
            <a:ext cx="2613243" cy="127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30" name="楕円"/>
          <p:cNvSpPr/>
          <p:nvPr/>
        </p:nvSpPr>
        <p:spPr>
          <a:xfrm>
            <a:off x="10512559" y="4330076"/>
            <a:ext cx="2613243" cy="127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1" name="テキスト"/>
              <p:cNvSpPr txBox="1"/>
              <p:nvPr/>
            </p:nvSpPr>
            <p:spPr>
              <a:xfrm>
                <a:off x="12016721" y="2474409"/>
                <a:ext cx="899837" cy="71851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31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6721" y="2474409"/>
                <a:ext cx="899837" cy="718518"/>
              </a:xfrm>
              <a:prstGeom prst="rect">
                <a:avLst/>
              </a:prstGeom>
              <a:blipFill>
                <a:blip r:embed="rId2"/>
                <a:stretch>
                  <a:fillRect l="-31944" r="-18056" b="-1034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2" name="線"/>
          <p:cNvSpPr/>
          <p:nvPr/>
        </p:nvSpPr>
        <p:spPr>
          <a:xfrm flipV="1">
            <a:off x="11832998" y="2198668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" name="テキスト"/>
              <p:cNvSpPr txBox="1"/>
              <p:nvPr/>
            </p:nvSpPr>
            <p:spPr>
              <a:xfrm>
                <a:off x="12012880" y="4613183"/>
                <a:ext cx="907518" cy="71851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33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880" y="4613183"/>
                <a:ext cx="907518" cy="718518"/>
              </a:xfrm>
              <a:prstGeom prst="rect">
                <a:avLst/>
              </a:prstGeom>
              <a:blipFill>
                <a:blip r:embed="rId3"/>
                <a:stretch>
                  <a:fillRect l="-33333" r="-18056" b="-86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4" name="線"/>
          <p:cNvSpPr/>
          <p:nvPr/>
        </p:nvSpPr>
        <p:spPr>
          <a:xfrm flipV="1">
            <a:off x="11832998" y="4344808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35" name="線"/>
          <p:cNvSpPr/>
          <p:nvPr/>
        </p:nvSpPr>
        <p:spPr>
          <a:xfrm flipV="1">
            <a:off x="11832998" y="6474183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6" name="テキスト"/>
              <p:cNvSpPr txBox="1"/>
              <p:nvPr/>
            </p:nvSpPr>
            <p:spPr>
              <a:xfrm>
                <a:off x="12015080" y="6749810"/>
                <a:ext cx="903118" cy="7228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36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5080" y="6749810"/>
                <a:ext cx="903118" cy="722811"/>
              </a:xfrm>
              <a:prstGeom prst="rect">
                <a:avLst/>
              </a:prstGeom>
              <a:blipFill>
                <a:blip r:embed="rId4"/>
                <a:stretch>
                  <a:fillRect l="-33333" r="-18056" b="-86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7" name="テキスト"/>
              <p:cNvSpPr txBox="1"/>
              <p:nvPr/>
            </p:nvSpPr>
            <p:spPr>
              <a:xfrm>
                <a:off x="11070498" y="2482549"/>
                <a:ext cx="468319" cy="69779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37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498" y="2482549"/>
                <a:ext cx="468319" cy="697793"/>
              </a:xfrm>
              <a:prstGeom prst="rect">
                <a:avLst/>
              </a:prstGeom>
              <a:blipFill>
                <a:blip r:embed="rId5"/>
                <a:stretch>
                  <a:fillRect l="-47368" r="-7895" b="-714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8" name="テキスト"/>
              <p:cNvSpPr txBox="1"/>
              <p:nvPr/>
            </p:nvSpPr>
            <p:spPr>
              <a:xfrm>
                <a:off x="11066658" y="4645149"/>
                <a:ext cx="475999" cy="6977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38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6658" y="4645149"/>
                <a:ext cx="475999" cy="697792"/>
              </a:xfrm>
              <a:prstGeom prst="rect">
                <a:avLst/>
              </a:prstGeom>
              <a:blipFill>
                <a:blip r:embed="rId6"/>
                <a:stretch>
                  <a:fillRect l="-39474" r="-5263" b="-357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9" name="テキスト"/>
              <p:cNvSpPr txBox="1"/>
              <p:nvPr/>
            </p:nvSpPr>
            <p:spPr>
              <a:xfrm>
                <a:off x="11068858" y="6735079"/>
                <a:ext cx="471599" cy="7020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39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8858" y="6735079"/>
                <a:ext cx="471599" cy="702085"/>
              </a:xfrm>
              <a:prstGeom prst="rect">
                <a:avLst/>
              </a:prstGeom>
              <a:blipFill>
                <a:blip r:embed="rId7"/>
                <a:stretch>
                  <a:fillRect l="-44737" r="-5263" b="-357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0" name="楕円"/>
          <p:cNvSpPr/>
          <p:nvPr/>
        </p:nvSpPr>
        <p:spPr>
          <a:xfrm>
            <a:off x="15485659" y="4330076"/>
            <a:ext cx="2613244" cy="127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1" name="テキスト"/>
              <p:cNvSpPr txBox="1"/>
              <p:nvPr/>
            </p:nvSpPr>
            <p:spPr>
              <a:xfrm>
                <a:off x="16989822" y="4605817"/>
                <a:ext cx="899837" cy="71851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41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9822" y="4605817"/>
                <a:ext cx="899837" cy="718519"/>
              </a:xfrm>
              <a:prstGeom prst="rect">
                <a:avLst/>
              </a:prstGeom>
              <a:blipFill>
                <a:blip r:embed="rId8"/>
                <a:stretch>
                  <a:fillRect l="-31944" r="-19444" b="-86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2" name="線"/>
          <p:cNvSpPr/>
          <p:nvPr/>
        </p:nvSpPr>
        <p:spPr>
          <a:xfrm flipV="1">
            <a:off x="16806099" y="4330076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3" name="テキスト"/>
              <p:cNvSpPr txBox="1"/>
              <p:nvPr/>
            </p:nvSpPr>
            <p:spPr>
              <a:xfrm>
                <a:off x="16043599" y="4613957"/>
                <a:ext cx="468319" cy="69779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43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599" y="4613957"/>
                <a:ext cx="468319" cy="697793"/>
              </a:xfrm>
              <a:prstGeom prst="rect">
                <a:avLst/>
              </a:prstGeom>
              <a:blipFill>
                <a:blip r:embed="rId9"/>
                <a:stretch>
                  <a:fillRect l="-39474" r="-2632" b="-357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4" name="テキスト"/>
              <p:cNvSpPr txBox="1"/>
              <p:nvPr/>
            </p:nvSpPr>
            <p:spPr>
              <a:xfrm>
                <a:off x="6502612" y="3487843"/>
                <a:ext cx="686937" cy="87366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44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612" y="3487843"/>
                <a:ext cx="686937" cy="873664"/>
              </a:xfrm>
              <a:prstGeom prst="rect">
                <a:avLst/>
              </a:prstGeom>
              <a:blipFill>
                <a:blip r:embed="rId10"/>
                <a:stretch>
                  <a:fillRect l="-29630" r="-1111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5" name="テキスト"/>
              <p:cNvSpPr txBox="1"/>
              <p:nvPr/>
            </p:nvSpPr>
            <p:spPr>
              <a:xfrm>
                <a:off x="6502612" y="5796579"/>
                <a:ext cx="686937" cy="87366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45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612" y="5796579"/>
                <a:ext cx="686937" cy="873664"/>
              </a:xfrm>
              <a:prstGeom prst="rect">
                <a:avLst/>
              </a:prstGeom>
              <a:blipFill>
                <a:blip r:embed="rId11"/>
                <a:stretch>
                  <a:fillRect l="-29630" r="-1111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6" name="線"/>
          <p:cNvSpPr/>
          <p:nvPr/>
        </p:nvSpPr>
        <p:spPr>
          <a:xfrm flipV="1">
            <a:off x="8152662" y="2874957"/>
            <a:ext cx="2359937" cy="10756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47" name="線"/>
          <p:cNvSpPr/>
          <p:nvPr/>
        </p:nvSpPr>
        <p:spPr>
          <a:xfrm flipV="1">
            <a:off x="8152662" y="2856761"/>
            <a:ext cx="2359937" cy="332673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48" name="線"/>
          <p:cNvSpPr/>
          <p:nvPr/>
        </p:nvSpPr>
        <p:spPr>
          <a:xfrm>
            <a:off x="8152661" y="3925450"/>
            <a:ext cx="2359938" cy="10725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49" name="線"/>
          <p:cNvSpPr/>
          <p:nvPr/>
        </p:nvSpPr>
        <p:spPr>
          <a:xfrm>
            <a:off x="8152661" y="3925450"/>
            <a:ext cx="2359938" cy="322349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50" name="線"/>
          <p:cNvSpPr/>
          <p:nvPr/>
        </p:nvSpPr>
        <p:spPr>
          <a:xfrm flipV="1">
            <a:off x="8152662" y="4972195"/>
            <a:ext cx="2345948" cy="12113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51" name="線"/>
          <p:cNvSpPr/>
          <p:nvPr/>
        </p:nvSpPr>
        <p:spPr>
          <a:xfrm>
            <a:off x="8159656" y="6183499"/>
            <a:ext cx="2345948" cy="92939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2" name="テキスト"/>
              <p:cNvSpPr txBox="1"/>
              <p:nvPr/>
            </p:nvSpPr>
            <p:spPr>
              <a:xfrm>
                <a:off x="8442766" y="3063884"/>
                <a:ext cx="540429" cy="6977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52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766" y="3063884"/>
                <a:ext cx="540429" cy="697792"/>
              </a:xfrm>
              <a:prstGeom prst="rect">
                <a:avLst/>
              </a:prstGeom>
              <a:blipFill>
                <a:blip r:embed="rId12"/>
                <a:stretch>
                  <a:fillRect l="-34091" r="-2273" b="-17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3" name="テキスト"/>
              <p:cNvSpPr txBox="1"/>
              <p:nvPr/>
            </p:nvSpPr>
            <p:spPr>
              <a:xfrm>
                <a:off x="8133350" y="4994045"/>
                <a:ext cx="540429" cy="6977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53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350" y="4994045"/>
                <a:ext cx="540429" cy="697792"/>
              </a:xfrm>
              <a:prstGeom prst="rect">
                <a:avLst/>
              </a:prstGeom>
              <a:blipFill>
                <a:blip r:embed="rId13"/>
                <a:stretch>
                  <a:fillRect l="-2954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4" name="テキスト"/>
              <p:cNvSpPr txBox="1"/>
              <p:nvPr/>
            </p:nvSpPr>
            <p:spPr>
              <a:xfrm>
                <a:off x="8671366" y="3684038"/>
                <a:ext cx="540429" cy="70208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54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366" y="3684038"/>
                <a:ext cx="540429" cy="702084"/>
              </a:xfrm>
              <a:prstGeom prst="rect">
                <a:avLst/>
              </a:prstGeom>
              <a:blipFill>
                <a:blip r:embed="rId14"/>
                <a:stretch>
                  <a:fillRect l="-31818" r="-2273" b="-175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5" name="テキスト"/>
              <p:cNvSpPr txBox="1"/>
              <p:nvPr/>
            </p:nvSpPr>
            <p:spPr>
              <a:xfrm>
                <a:off x="8671366" y="5705484"/>
                <a:ext cx="540429" cy="6977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55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366" y="5705484"/>
                <a:ext cx="540429" cy="697792"/>
              </a:xfrm>
              <a:prstGeom prst="rect">
                <a:avLst/>
              </a:prstGeom>
              <a:blipFill>
                <a:blip r:embed="rId15"/>
                <a:stretch>
                  <a:fillRect l="-2727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6" name="テキスト"/>
              <p:cNvSpPr txBox="1"/>
              <p:nvPr/>
            </p:nvSpPr>
            <p:spPr>
              <a:xfrm>
                <a:off x="8036366" y="4169088"/>
                <a:ext cx="540429" cy="7020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56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366" y="4169088"/>
                <a:ext cx="540429" cy="702085"/>
              </a:xfrm>
              <a:prstGeom prst="rect">
                <a:avLst/>
              </a:prstGeom>
              <a:blipFill>
                <a:blip r:embed="rId16"/>
                <a:stretch>
                  <a:fillRect l="-31818" r="-2273" b="-17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7" name="テキスト"/>
              <p:cNvSpPr txBox="1"/>
              <p:nvPr/>
            </p:nvSpPr>
            <p:spPr>
              <a:xfrm>
                <a:off x="8303066" y="6173928"/>
                <a:ext cx="540429" cy="70208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57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066" y="6173928"/>
                <a:ext cx="540429" cy="702084"/>
              </a:xfrm>
              <a:prstGeom prst="rect">
                <a:avLst/>
              </a:prstGeom>
              <a:blipFill>
                <a:blip r:embed="rId17"/>
                <a:stretch>
                  <a:fillRect l="-2954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8" name="線"/>
          <p:cNvSpPr/>
          <p:nvPr/>
        </p:nvSpPr>
        <p:spPr>
          <a:xfrm>
            <a:off x="13134782" y="2828341"/>
            <a:ext cx="2359950" cy="214186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59" name="線"/>
          <p:cNvSpPr/>
          <p:nvPr/>
        </p:nvSpPr>
        <p:spPr>
          <a:xfrm>
            <a:off x="13110486" y="4958045"/>
            <a:ext cx="23927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60" name="線"/>
          <p:cNvSpPr/>
          <p:nvPr/>
        </p:nvSpPr>
        <p:spPr>
          <a:xfrm flipV="1">
            <a:off x="13123154" y="4954710"/>
            <a:ext cx="2367390" cy="21512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1" name="テキスト"/>
              <p:cNvSpPr txBox="1"/>
              <p:nvPr/>
            </p:nvSpPr>
            <p:spPr>
              <a:xfrm>
                <a:off x="13394461" y="2573245"/>
                <a:ext cx="540430" cy="7002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1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4461" y="2573245"/>
                <a:ext cx="540430" cy="700245"/>
              </a:xfrm>
              <a:prstGeom prst="rect">
                <a:avLst/>
              </a:prstGeom>
              <a:blipFill>
                <a:blip r:embed="rId18"/>
                <a:stretch>
                  <a:fillRect l="-31818" b="-17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2" name="テキスト"/>
              <p:cNvSpPr txBox="1"/>
              <p:nvPr/>
            </p:nvSpPr>
            <p:spPr>
              <a:xfrm>
                <a:off x="13378703" y="4340574"/>
                <a:ext cx="540429" cy="7020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2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8703" y="4340574"/>
                <a:ext cx="540429" cy="702085"/>
              </a:xfrm>
              <a:prstGeom prst="rect">
                <a:avLst/>
              </a:prstGeom>
              <a:blipFill>
                <a:blip r:embed="rId19"/>
                <a:stretch>
                  <a:fillRect l="-32558" r="-2326" b="-17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3" name="テキスト"/>
              <p:cNvSpPr txBox="1"/>
              <p:nvPr/>
            </p:nvSpPr>
            <p:spPr>
              <a:xfrm>
                <a:off x="13378703" y="5881142"/>
                <a:ext cx="540429" cy="7045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3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8703" y="5881142"/>
                <a:ext cx="540429" cy="704538"/>
              </a:xfrm>
              <a:prstGeom prst="rect">
                <a:avLst/>
              </a:prstGeom>
              <a:blipFill>
                <a:blip r:embed="rId20"/>
                <a:stretch>
                  <a:fillRect l="-32558" r="-2326" b="-17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4" name="テキスト"/>
              <p:cNvSpPr txBox="1"/>
              <p:nvPr/>
            </p:nvSpPr>
            <p:spPr>
              <a:xfrm>
                <a:off x="10452050" y="1750680"/>
                <a:ext cx="468318" cy="7206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8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8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38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4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050" y="1750680"/>
                <a:ext cx="468318" cy="720677"/>
              </a:xfrm>
              <a:prstGeom prst="rect">
                <a:avLst/>
              </a:prstGeom>
              <a:blipFill>
                <a:blip r:embed="rId21"/>
                <a:stretch>
                  <a:fillRect l="-54054" r="-5405" b="-517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5" name="テキスト"/>
              <p:cNvSpPr txBox="1"/>
              <p:nvPr/>
            </p:nvSpPr>
            <p:spPr>
              <a:xfrm>
                <a:off x="10452050" y="3851698"/>
                <a:ext cx="468318" cy="72067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5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050" y="3851698"/>
                <a:ext cx="468318" cy="720678"/>
              </a:xfrm>
              <a:prstGeom prst="rect">
                <a:avLst/>
              </a:prstGeom>
              <a:blipFill>
                <a:blip r:embed="rId22"/>
                <a:stretch>
                  <a:fillRect l="-48649" r="-2703" b="-175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6" name="テキスト"/>
              <p:cNvSpPr txBox="1"/>
              <p:nvPr/>
            </p:nvSpPr>
            <p:spPr>
              <a:xfrm>
                <a:off x="10537893" y="5965848"/>
                <a:ext cx="468319" cy="72496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6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893" y="5965848"/>
                <a:ext cx="468319" cy="724969"/>
              </a:xfrm>
              <a:prstGeom prst="rect">
                <a:avLst/>
              </a:prstGeom>
              <a:blipFill>
                <a:blip r:embed="rId23"/>
                <a:stretch>
                  <a:fillRect l="-50000" r="-2632" b="-169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7" name="テキスト"/>
              <p:cNvSpPr txBox="1"/>
              <p:nvPr/>
            </p:nvSpPr>
            <p:spPr>
              <a:xfrm>
                <a:off x="15454477" y="3851698"/>
                <a:ext cx="468318" cy="72067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7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4477" y="3851698"/>
                <a:ext cx="468318" cy="720678"/>
              </a:xfrm>
              <a:prstGeom prst="rect">
                <a:avLst/>
              </a:prstGeom>
              <a:blipFill>
                <a:blip r:embed="rId24"/>
                <a:stretch>
                  <a:fillRect l="-4473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8" name="矢印"/>
          <p:cNvSpPr/>
          <p:nvPr/>
        </p:nvSpPr>
        <p:spPr>
          <a:xfrm flipH="1">
            <a:off x="4861162" y="7722637"/>
            <a:ext cx="11718118" cy="1583298"/>
          </a:xfrm>
          <a:prstGeom prst="rightArrow">
            <a:avLst>
              <a:gd name="adj1" fmla="val 29764"/>
              <a:gd name="adj2" fmla="val 131508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9" name="テキスト"/>
              <p:cNvSpPr txBox="1"/>
              <p:nvPr/>
            </p:nvSpPr>
            <p:spPr>
              <a:xfrm>
                <a:off x="18675044" y="4636510"/>
                <a:ext cx="786822" cy="8925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9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5044" y="4636510"/>
                <a:ext cx="786822" cy="892537"/>
              </a:xfrm>
              <a:prstGeom prst="rect">
                <a:avLst/>
              </a:prstGeom>
              <a:blipFill>
                <a:blip r:embed="rId25"/>
                <a:stretch>
                  <a:fillRect l="-36508" r="-12698" b="-422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0" name="テキスト"/>
              <p:cNvSpPr txBox="1"/>
              <p:nvPr/>
            </p:nvSpPr>
            <p:spPr>
              <a:xfrm>
                <a:off x="21181053" y="4687873"/>
                <a:ext cx="702494" cy="7934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0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1053" y="4687873"/>
                <a:ext cx="702494" cy="793477"/>
              </a:xfrm>
              <a:prstGeom prst="rect">
                <a:avLst/>
              </a:prstGeom>
              <a:blipFill>
                <a:blip r:embed="rId26"/>
                <a:stretch>
                  <a:fillRect l="-44643" r="-1785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1" name="テキスト"/>
              <p:cNvSpPr txBox="1"/>
              <p:nvPr/>
            </p:nvSpPr>
            <p:spPr>
              <a:xfrm>
                <a:off x="18664579" y="5460427"/>
                <a:ext cx="786822" cy="8925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1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4579" y="5460427"/>
                <a:ext cx="786822" cy="892537"/>
              </a:xfrm>
              <a:prstGeom prst="rect">
                <a:avLst/>
              </a:prstGeom>
              <a:blipFill>
                <a:blip r:embed="rId27"/>
                <a:stretch>
                  <a:fillRect l="-36508" r="-12698" b="-422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2" name="テキスト"/>
              <p:cNvSpPr txBox="1"/>
              <p:nvPr/>
            </p:nvSpPr>
            <p:spPr>
              <a:xfrm>
                <a:off x="21170588" y="5511790"/>
                <a:ext cx="702494" cy="7934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2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0588" y="5511790"/>
                <a:ext cx="702494" cy="793477"/>
              </a:xfrm>
              <a:prstGeom prst="rect">
                <a:avLst/>
              </a:prstGeom>
              <a:blipFill>
                <a:blip r:embed="rId28"/>
                <a:stretch>
                  <a:fillRect l="-44643" r="-1785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3" name="テキスト"/>
              <p:cNvSpPr txBox="1"/>
              <p:nvPr/>
            </p:nvSpPr>
            <p:spPr>
              <a:xfrm>
                <a:off x="18685398" y="6345597"/>
                <a:ext cx="786822" cy="8925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3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5398" y="6345597"/>
                <a:ext cx="786822" cy="892538"/>
              </a:xfrm>
              <a:prstGeom prst="rect">
                <a:avLst/>
              </a:prstGeom>
              <a:blipFill>
                <a:blip r:embed="rId29"/>
                <a:stretch>
                  <a:fillRect l="-38095" r="-12698" b="-563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4" name="テキスト"/>
              <p:cNvSpPr txBox="1"/>
              <p:nvPr/>
            </p:nvSpPr>
            <p:spPr>
              <a:xfrm>
                <a:off x="21191407" y="6396961"/>
                <a:ext cx="702494" cy="7934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4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407" y="6396961"/>
                <a:ext cx="702494" cy="793477"/>
              </a:xfrm>
              <a:prstGeom prst="rect">
                <a:avLst/>
              </a:prstGeom>
              <a:blipFill>
                <a:blip r:embed="rId30"/>
                <a:stretch>
                  <a:fillRect l="-42105" r="-1754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5" name="テキスト"/>
              <p:cNvSpPr txBox="1"/>
              <p:nvPr/>
            </p:nvSpPr>
            <p:spPr>
              <a:xfrm>
                <a:off x="18674934" y="7169514"/>
                <a:ext cx="786822" cy="8925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5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4934" y="7169514"/>
                <a:ext cx="786822" cy="892537"/>
              </a:xfrm>
              <a:prstGeom prst="rect">
                <a:avLst/>
              </a:prstGeom>
              <a:blipFill>
                <a:blip r:embed="rId31"/>
                <a:stretch>
                  <a:fillRect l="-38095" r="-12698" b="-27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6" name="テキスト"/>
              <p:cNvSpPr txBox="1"/>
              <p:nvPr/>
            </p:nvSpPr>
            <p:spPr>
              <a:xfrm>
                <a:off x="21180943" y="7220877"/>
                <a:ext cx="702494" cy="7934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6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0943" y="7220877"/>
                <a:ext cx="702494" cy="793477"/>
              </a:xfrm>
              <a:prstGeom prst="rect">
                <a:avLst/>
              </a:prstGeom>
              <a:blipFill>
                <a:blip r:embed="rId32"/>
                <a:stretch>
                  <a:fillRect l="-44643" r="-1785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7" name="テキスト"/>
              <p:cNvSpPr txBox="1"/>
              <p:nvPr/>
            </p:nvSpPr>
            <p:spPr>
              <a:xfrm>
                <a:off x="19200649" y="9257379"/>
                <a:ext cx="2255959" cy="87972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>
                <a:lvl1pPr>
                  <a:defRPr sz="5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505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7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0649" y="9257379"/>
                <a:ext cx="2255959" cy="879728"/>
              </a:xfrm>
              <a:prstGeom prst="rect">
                <a:avLst/>
              </a:prstGeom>
              <a:blipFill>
                <a:blip r:embed="rId33"/>
                <a:stretch>
                  <a:fillRect l="-8427" r="-2247" b="-2571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8" name="誤差を計算(損失関数)"/>
          <p:cNvSpPr txBox="1"/>
          <p:nvPr/>
        </p:nvSpPr>
        <p:spPr>
          <a:xfrm>
            <a:off x="18402292" y="8529572"/>
            <a:ext cx="38526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誤差を計算(損失関数)</a:t>
            </a:r>
          </a:p>
        </p:txBody>
      </p:sp>
      <p:sp>
        <p:nvSpPr>
          <p:cNvPr id="1479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80" name="学習 ≒ 誤差逆伝播法"/>
          <p:cNvSpPr txBox="1"/>
          <p:nvPr/>
        </p:nvSpPr>
        <p:spPr>
          <a:xfrm>
            <a:off x="9389238" y="330853"/>
            <a:ext cx="581467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学習 ≒ 誤差逆伝播法</a:t>
            </a:r>
          </a:p>
        </p:txBody>
      </p:sp>
      <p:sp>
        <p:nvSpPr>
          <p:cNvPr id="1481" name="実際に各重みとバイアスを更新する際は、…"/>
          <p:cNvSpPr txBox="1"/>
          <p:nvPr/>
        </p:nvSpPr>
        <p:spPr>
          <a:xfrm>
            <a:off x="1765492" y="10442893"/>
            <a:ext cx="21402295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200"/>
            </a:pPr>
            <a:r>
              <a:t>実際に各重みとバイアスを更新する際は、</a:t>
            </a:r>
          </a:p>
          <a:p>
            <a:pPr algn="l">
              <a:defRPr sz="4200"/>
            </a:pPr>
            <a:r>
              <a:t>出力層→中間層→入力層の順に計算することで求めることができます</a:t>
            </a:r>
          </a:p>
          <a:p>
            <a:pPr algn="l">
              <a:defRPr sz="4200"/>
            </a:pPr>
            <a:r>
              <a:t>推論と異なり逆方法に値を求めていくため、この学習の過程を誤差逆伝播法と言います。</a:t>
            </a:r>
          </a:p>
        </p:txBody>
      </p:sp>
      <p:sp>
        <p:nvSpPr>
          <p:cNvPr id="1482" name="各層の重み、バイアスを逆方向に更新"/>
          <p:cNvSpPr txBox="1"/>
          <p:nvPr/>
        </p:nvSpPr>
        <p:spPr>
          <a:xfrm>
            <a:off x="8902064" y="8940028"/>
            <a:ext cx="657987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各層の重み、バイアスを逆方向に更新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">
                <a:extLst>
                  <a:ext uri="{FF2B5EF4-FFF2-40B4-BE49-F238E27FC236}">
                    <a16:creationId xmlns:a16="http://schemas.microsoft.com/office/drawing/2014/main" id="{0B43411F-AC8E-BB89-34BE-2BD5F59DE799}"/>
                  </a:ext>
                </a:extLst>
              </p:cNvPr>
              <p:cNvSpPr txBox="1"/>
              <p:nvPr/>
            </p:nvSpPr>
            <p:spPr>
              <a:xfrm>
                <a:off x="13857054" y="1761666"/>
                <a:ext cx="2790251" cy="13746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4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ar-AE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4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4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sz="4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テキスト">
                <a:extLst>
                  <a:ext uri="{FF2B5EF4-FFF2-40B4-BE49-F238E27FC236}">
                    <a16:creationId xmlns:a16="http://schemas.microsoft.com/office/drawing/2014/main" id="{0B43411F-AC8E-BB89-34BE-2BD5F59DE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7054" y="1761666"/>
                <a:ext cx="2790251" cy="1374672"/>
              </a:xfrm>
              <a:prstGeom prst="rect">
                <a:avLst/>
              </a:prstGeom>
              <a:blipFill>
                <a:blip r:embed="rId34"/>
                <a:stretch>
                  <a:fillRect l="-1802" r="-8559" b="-3636"/>
                </a:stretch>
              </a:blipFill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">
                <a:extLst>
                  <a:ext uri="{FF2B5EF4-FFF2-40B4-BE49-F238E27FC236}">
                    <a16:creationId xmlns:a16="http://schemas.microsoft.com/office/drawing/2014/main" id="{764734A8-6EE1-CF5B-0EDE-6831FC69A0CB}"/>
                  </a:ext>
                </a:extLst>
              </p:cNvPr>
              <p:cNvSpPr txBox="1"/>
              <p:nvPr/>
            </p:nvSpPr>
            <p:spPr>
              <a:xfrm>
                <a:off x="13895262" y="4019744"/>
                <a:ext cx="2790251" cy="137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ar-AE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4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sz="4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テキスト">
                <a:extLst>
                  <a:ext uri="{FF2B5EF4-FFF2-40B4-BE49-F238E27FC236}">
                    <a16:creationId xmlns:a16="http://schemas.microsoft.com/office/drawing/2014/main" id="{764734A8-6EE1-CF5B-0EDE-6831FC69A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5262" y="4019744"/>
                <a:ext cx="2790251" cy="1377941"/>
              </a:xfrm>
              <a:prstGeom prst="rect">
                <a:avLst/>
              </a:prstGeom>
              <a:blipFill>
                <a:blip r:embed="rId35"/>
                <a:stretch>
                  <a:fillRect l="-1802" r="-8108" b="-3604"/>
                </a:stretch>
              </a:blipFill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">
                <a:extLst>
                  <a:ext uri="{FF2B5EF4-FFF2-40B4-BE49-F238E27FC236}">
                    <a16:creationId xmlns:a16="http://schemas.microsoft.com/office/drawing/2014/main" id="{38C40C8A-4478-6AD7-14EE-02D7A6C5828F}"/>
                  </a:ext>
                </a:extLst>
              </p:cNvPr>
              <p:cNvSpPr txBox="1"/>
              <p:nvPr/>
            </p:nvSpPr>
            <p:spPr>
              <a:xfrm>
                <a:off x="13919169" y="6110827"/>
                <a:ext cx="2771015" cy="13770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ar-AE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4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sz="4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テキスト">
                <a:extLst>
                  <a:ext uri="{FF2B5EF4-FFF2-40B4-BE49-F238E27FC236}">
                    <a16:creationId xmlns:a16="http://schemas.microsoft.com/office/drawing/2014/main" id="{38C40C8A-4478-6AD7-14EE-02D7A6C58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9169" y="6110827"/>
                <a:ext cx="2771015" cy="1377044"/>
              </a:xfrm>
              <a:prstGeom prst="rect">
                <a:avLst/>
              </a:prstGeom>
              <a:blipFill>
                <a:blip r:embed="rId36"/>
                <a:stretch>
                  <a:fillRect l="-1818" r="-8636" b="-3636"/>
                </a:stretch>
              </a:blipFill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31984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楕円"/>
          <p:cNvSpPr/>
          <p:nvPr/>
        </p:nvSpPr>
        <p:spPr>
          <a:xfrm>
            <a:off x="5539458" y="5598411"/>
            <a:ext cx="2613244" cy="127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27" name="楕円"/>
          <p:cNvSpPr/>
          <p:nvPr/>
        </p:nvSpPr>
        <p:spPr>
          <a:xfrm>
            <a:off x="5539458" y="3289675"/>
            <a:ext cx="2613244" cy="127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28" name="楕円"/>
          <p:cNvSpPr/>
          <p:nvPr/>
        </p:nvSpPr>
        <p:spPr>
          <a:xfrm>
            <a:off x="10512559" y="2198668"/>
            <a:ext cx="2613243" cy="127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29" name="楕円"/>
          <p:cNvSpPr/>
          <p:nvPr/>
        </p:nvSpPr>
        <p:spPr>
          <a:xfrm>
            <a:off x="10512559" y="6476215"/>
            <a:ext cx="2613243" cy="127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30" name="楕円"/>
          <p:cNvSpPr/>
          <p:nvPr/>
        </p:nvSpPr>
        <p:spPr>
          <a:xfrm>
            <a:off x="10512559" y="4330076"/>
            <a:ext cx="2613243" cy="127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1" name="テキスト"/>
              <p:cNvSpPr txBox="1"/>
              <p:nvPr/>
            </p:nvSpPr>
            <p:spPr>
              <a:xfrm>
                <a:off x="12016721" y="2474409"/>
                <a:ext cx="899837" cy="71851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31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6721" y="2474409"/>
                <a:ext cx="899837" cy="718518"/>
              </a:xfrm>
              <a:prstGeom prst="rect">
                <a:avLst/>
              </a:prstGeom>
              <a:blipFill>
                <a:blip r:embed="rId2"/>
                <a:stretch>
                  <a:fillRect l="-31944" r="-18056" b="-1034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2" name="線"/>
          <p:cNvSpPr/>
          <p:nvPr/>
        </p:nvSpPr>
        <p:spPr>
          <a:xfrm flipV="1">
            <a:off x="11832998" y="2198668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" name="テキスト"/>
              <p:cNvSpPr txBox="1"/>
              <p:nvPr/>
            </p:nvSpPr>
            <p:spPr>
              <a:xfrm>
                <a:off x="12012880" y="4613183"/>
                <a:ext cx="907518" cy="71851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33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880" y="4613183"/>
                <a:ext cx="907518" cy="718518"/>
              </a:xfrm>
              <a:prstGeom prst="rect">
                <a:avLst/>
              </a:prstGeom>
              <a:blipFill>
                <a:blip r:embed="rId3"/>
                <a:stretch>
                  <a:fillRect l="-33333" r="-18056" b="-86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4" name="線"/>
          <p:cNvSpPr/>
          <p:nvPr/>
        </p:nvSpPr>
        <p:spPr>
          <a:xfrm flipV="1">
            <a:off x="11832998" y="4344808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35" name="線"/>
          <p:cNvSpPr/>
          <p:nvPr/>
        </p:nvSpPr>
        <p:spPr>
          <a:xfrm flipV="1">
            <a:off x="11832998" y="6474183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6" name="テキスト"/>
              <p:cNvSpPr txBox="1"/>
              <p:nvPr/>
            </p:nvSpPr>
            <p:spPr>
              <a:xfrm>
                <a:off x="12015080" y="6749810"/>
                <a:ext cx="903118" cy="7228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36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5080" y="6749810"/>
                <a:ext cx="903118" cy="722811"/>
              </a:xfrm>
              <a:prstGeom prst="rect">
                <a:avLst/>
              </a:prstGeom>
              <a:blipFill>
                <a:blip r:embed="rId4"/>
                <a:stretch>
                  <a:fillRect l="-33333" r="-18056" b="-86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7" name="テキスト"/>
              <p:cNvSpPr txBox="1"/>
              <p:nvPr/>
            </p:nvSpPr>
            <p:spPr>
              <a:xfrm>
                <a:off x="11070498" y="2482549"/>
                <a:ext cx="468319" cy="69779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37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498" y="2482549"/>
                <a:ext cx="468319" cy="697793"/>
              </a:xfrm>
              <a:prstGeom prst="rect">
                <a:avLst/>
              </a:prstGeom>
              <a:blipFill>
                <a:blip r:embed="rId5"/>
                <a:stretch>
                  <a:fillRect l="-47368" r="-7895" b="-714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8" name="テキスト"/>
              <p:cNvSpPr txBox="1"/>
              <p:nvPr/>
            </p:nvSpPr>
            <p:spPr>
              <a:xfrm>
                <a:off x="11066658" y="4645149"/>
                <a:ext cx="475999" cy="6977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38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6658" y="4645149"/>
                <a:ext cx="475999" cy="697792"/>
              </a:xfrm>
              <a:prstGeom prst="rect">
                <a:avLst/>
              </a:prstGeom>
              <a:blipFill>
                <a:blip r:embed="rId6"/>
                <a:stretch>
                  <a:fillRect l="-39474" r="-5263" b="-357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9" name="テキスト"/>
              <p:cNvSpPr txBox="1"/>
              <p:nvPr/>
            </p:nvSpPr>
            <p:spPr>
              <a:xfrm>
                <a:off x="11068858" y="6735079"/>
                <a:ext cx="471599" cy="7020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39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8858" y="6735079"/>
                <a:ext cx="471599" cy="702085"/>
              </a:xfrm>
              <a:prstGeom prst="rect">
                <a:avLst/>
              </a:prstGeom>
              <a:blipFill>
                <a:blip r:embed="rId7"/>
                <a:stretch>
                  <a:fillRect l="-44737" r="-5263" b="-357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0" name="楕円"/>
          <p:cNvSpPr/>
          <p:nvPr/>
        </p:nvSpPr>
        <p:spPr>
          <a:xfrm>
            <a:off x="15485659" y="4330076"/>
            <a:ext cx="2613244" cy="127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1" name="テキスト"/>
              <p:cNvSpPr txBox="1"/>
              <p:nvPr/>
            </p:nvSpPr>
            <p:spPr>
              <a:xfrm>
                <a:off x="16989822" y="4605817"/>
                <a:ext cx="899837" cy="71851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41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9822" y="4605817"/>
                <a:ext cx="899837" cy="718519"/>
              </a:xfrm>
              <a:prstGeom prst="rect">
                <a:avLst/>
              </a:prstGeom>
              <a:blipFill>
                <a:blip r:embed="rId8"/>
                <a:stretch>
                  <a:fillRect l="-31944" r="-19444" b="-86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2" name="線"/>
          <p:cNvSpPr/>
          <p:nvPr/>
        </p:nvSpPr>
        <p:spPr>
          <a:xfrm flipV="1">
            <a:off x="16806099" y="4330076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3" name="テキスト"/>
              <p:cNvSpPr txBox="1"/>
              <p:nvPr/>
            </p:nvSpPr>
            <p:spPr>
              <a:xfrm>
                <a:off x="16043599" y="4613957"/>
                <a:ext cx="468319" cy="69779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sz="3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43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599" y="4613957"/>
                <a:ext cx="468319" cy="697793"/>
              </a:xfrm>
              <a:prstGeom prst="rect">
                <a:avLst/>
              </a:prstGeom>
              <a:blipFill>
                <a:blip r:embed="rId9"/>
                <a:stretch>
                  <a:fillRect l="-39474" r="-2632" b="-357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4" name="テキスト"/>
              <p:cNvSpPr txBox="1"/>
              <p:nvPr/>
            </p:nvSpPr>
            <p:spPr>
              <a:xfrm>
                <a:off x="6502612" y="3487843"/>
                <a:ext cx="686937" cy="87366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44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612" y="3487843"/>
                <a:ext cx="686937" cy="873664"/>
              </a:xfrm>
              <a:prstGeom prst="rect">
                <a:avLst/>
              </a:prstGeom>
              <a:blipFill>
                <a:blip r:embed="rId10"/>
                <a:stretch>
                  <a:fillRect l="-29630" r="-1111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5" name="テキスト"/>
              <p:cNvSpPr txBox="1"/>
              <p:nvPr/>
            </p:nvSpPr>
            <p:spPr>
              <a:xfrm>
                <a:off x="6502612" y="5796579"/>
                <a:ext cx="686937" cy="87366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45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612" y="5796579"/>
                <a:ext cx="686937" cy="873664"/>
              </a:xfrm>
              <a:prstGeom prst="rect">
                <a:avLst/>
              </a:prstGeom>
              <a:blipFill>
                <a:blip r:embed="rId11"/>
                <a:stretch>
                  <a:fillRect l="-29630" r="-1111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6" name="線"/>
          <p:cNvSpPr/>
          <p:nvPr/>
        </p:nvSpPr>
        <p:spPr>
          <a:xfrm flipV="1">
            <a:off x="8152662" y="2874957"/>
            <a:ext cx="2359937" cy="10756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47" name="線"/>
          <p:cNvSpPr/>
          <p:nvPr/>
        </p:nvSpPr>
        <p:spPr>
          <a:xfrm flipV="1">
            <a:off x="8152662" y="2856761"/>
            <a:ext cx="2359937" cy="332673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48" name="線"/>
          <p:cNvSpPr/>
          <p:nvPr/>
        </p:nvSpPr>
        <p:spPr>
          <a:xfrm>
            <a:off x="8152661" y="3925450"/>
            <a:ext cx="2359938" cy="10725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49" name="線"/>
          <p:cNvSpPr/>
          <p:nvPr/>
        </p:nvSpPr>
        <p:spPr>
          <a:xfrm>
            <a:off x="8152661" y="3925450"/>
            <a:ext cx="2359938" cy="322349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50" name="線"/>
          <p:cNvSpPr/>
          <p:nvPr/>
        </p:nvSpPr>
        <p:spPr>
          <a:xfrm flipV="1">
            <a:off x="8152662" y="4972195"/>
            <a:ext cx="2345948" cy="12113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51" name="線"/>
          <p:cNvSpPr/>
          <p:nvPr/>
        </p:nvSpPr>
        <p:spPr>
          <a:xfrm>
            <a:off x="8159656" y="6183499"/>
            <a:ext cx="2345948" cy="92939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2" name="テキスト"/>
              <p:cNvSpPr txBox="1"/>
              <p:nvPr/>
            </p:nvSpPr>
            <p:spPr>
              <a:xfrm>
                <a:off x="8442766" y="3063884"/>
                <a:ext cx="540429" cy="6977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52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766" y="3063884"/>
                <a:ext cx="540429" cy="697792"/>
              </a:xfrm>
              <a:prstGeom prst="rect">
                <a:avLst/>
              </a:prstGeom>
              <a:blipFill>
                <a:blip r:embed="rId12"/>
                <a:stretch>
                  <a:fillRect l="-34091" r="-2273" b="-17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3" name="テキスト"/>
              <p:cNvSpPr txBox="1"/>
              <p:nvPr/>
            </p:nvSpPr>
            <p:spPr>
              <a:xfrm>
                <a:off x="8133350" y="4994045"/>
                <a:ext cx="540429" cy="6977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53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350" y="4994045"/>
                <a:ext cx="540429" cy="697792"/>
              </a:xfrm>
              <a:prstGeom prst="rect">
                <a:avLst/>
              </a:prstGeom>
              <a:blipFill>
                <a:blip r:embed="rId13"/>
                <a:stretch>
                  <a:fillRect l="-2954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4" name="テキスト"/>
              <p:cNvSpPr txBox="1"/>
              <p:nvPr/>
            </p:nvSpPr>
            <p:spPr>
              <a:xfrm>
                <a:off x="8671366" y="3684038"/>
                <a:ext cx="540429" cy="70208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54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366" y="3684038"/>
                <a:ext cx="540429" cy="702084"/>
              </a:xfrm>
              <a:prstGeom prst="rect">
                <a:avLst/>
              </a:prstGeom>
              <a:blipFill>
                <a:blip r:embed="rId14"/>
                <a:stretch>
                  <a:fillRect l="-31818" r="-2273" b="-175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5" name="テキスト"/>
              <p:cNvSpPr txBox="1"/>
              <p:nvPr/>
            </p:nvSpPr>
            <p:spPr>
              <a:xfrm>
                <a:off x="8671366" y="5705484"/>
                <a:ext cx="540429" cy="6977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55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366" y="5705484"/>
                <a:ext cx="540429" cy="697792"/>
              </a:xfrm>
              <a:prstGeom prst="rect">
                <a:avLst/>
              </a:prstGeom>
              <a:blipFill>
                <a:blip r:embed="rId15"/>
                <a:stretch>
                  <a:fillRect l="-2727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6" name="テキスト"/>
              <p:cNvSpPr txBox="1"/>
              <p:nvPr/>
            </p:nvSpPr>
            <p:spPr>
              <a:xfrm>
                <a:off x="8036366" y="4169088"/>
                <a:ext cx="540429" cy="7020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56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366" y="4169088"/>
                <a:ext cx="540429" cy="702085"/>
              </a:xfrm>
              <a:prstGeom prst="rect">
                <a:avLst/>
              </a:prstGeom>
              <a:blipFill>
                <a:blip r:embed="rId16"/>
                <a:stretch>
                  <a:fillRect l="-31818" r="-2273" b="-17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7" name="テキスト"/>
              <p:cNvSpPr txBox="1"/>
              <p:nvPr/>
            </p:nvSpPr>
            <p:spPr>
              <a:xfrm>
                <a:off x="8303066" y="6173928"/>
                <a:ext cx="540429" cy="70208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57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066" y="6173928"/>
                <a:ext cx="540429" cy="702084"/>
              </a:xfrm>
              <a:prstGeom prst="rect">
                <a:avLst/>
              </a:prstGeom>
              <a:blipFill>
                <a:blip r:embed="rId17"/>
                <a:stretch>
                  <a:fillRect l="-2954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8" name="線"/>
          <p:cNvSpPr/>
          <p:nvPr/>
        </p:nvSpPr>
        <p:spPr>
          <a:xfrm>
            <a:off x="13134782" y="2828341"/>
            <a:ext cx="2359950" cy="214186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59" name="線"/>
          <p:cNvSpPr/>
          <p:nvPr/>
        </p:nvSpPr>
        <p:spPr>
          <a:xfrm>
            <a:off x="13110486" y="4958045"/>
            <a:ext cx="23927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60" name="線"/>
          <p:cNvSpPr/>
          <p:nvPr/>
        </p:nvSpPr>
        <p:spPr>
          <a:xfrm flipV="1">
            <a:off x="13123154" y="4954710"/>
            <a:ext cx="2367390" cy="21512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1" name="テキスト"/>
              <p:cNvSpPr txBox="1"/>
              <p:nvPr/>
            </p:nvSpPr>
            <p:spPr>
              <a:xfrm>
                <a:off x="13394461" y="2573245"/>
                <a:ext cx="540430" cy="7002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1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4461" y="2573245"/>
                <a:ext cx="540430" cy="700245"/>
              </a:xfrm>
              <a:prstGeom prst="rect">
                <a:avLst/>
              </a:prstGeom>
              <a:blipFill>
                <a:blip r:embed="rId18"/>
                <a:stretch>
                  <a:fillRect l="-31818" b="-17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2" name="テキスト"/>
              <p:cNvSpPr txBox="1"/>
              <p:nvPr/>
            </p:nvSpPr>
            <p:spPr>
              <a:xfrm>
                <a:off x="13378703" y="4340574"/>
                <a:ext cx="540429" cy="7020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2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8703" y="4340574"/>
                <a:ext cx="540429" cy="702085"/>
              </a:xfrm>
              <a:prstGeom prst="rect">
                <a:avLst/>
              </a:prstGeom>
              <a:blipFill>
                <a:blip r:embed="rId19"/>
                <a:stretch>
                  <a:fillRect l="-32558" r="-2326" b="-17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3" name="テキスト"/>
              <p:cNvSpPr txBox="1"/>
              <p:nvPr/>
            </p:nvSpPr>
            <p:spPr>
              <a:xfrm>
                <a:off x="13378703" y="5881142"/>
                <a:ext cx="540429" cy="7045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3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8703" y="5881142"/>
                <a:ext cx="540429" cy="704538"/>
              </a:xfrm>
              <a:prstGeom prst="rect">
                <a:avLst/>
              </a:prstGeom>
              <a:blipFill>
                <a:blip r:embed="rId20"/>
                <a:stretch>
                  <a:fillRect l="-32558" r="-2326" b="-17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4" name="テキスト"/>
              <p:cNvSpPr txBox="1"/>
              <p:nvPr/>
            </p:nvSpPr>
            <p:spPr>
              <a:xfrm>
                <a:off x="10452050" y="1750680"/>
                <a:ext cx="468318" cy="7206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8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8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38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4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050" y="1750680"/>
                <a:ext cx="468318" cy="720677"/>
              </a:xfrm>
              <a:prstGeom prst="rect">
                <a:avLst/>
              </a:prstGeom>
              <a:blipFill>
                <a:blip r:embed="rId21"/>
                <a:stretch>
                  <a:fillRect l="-54054" r="-5405" b="-517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5" name="テキスト"/>
              <p:cNvSpPr txBox="1"/>
              <p:nvPr/>
            </p:nvSpPr>
            <p:spPr>
              <a:xfrm>
                <a:off x="10452050" y="3851698"/>
                <a:ext cx="468318" cy="72067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5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050" y="3851698"/>
                <a:ext cx="468318" cy="720678"/>
              </a:xfrm>
              <a:prstGeom prst="rect">
                <a:avLst/>
              </a:prstGeom>
              <a:blipFill>
                <a:blip r:embed="rId22"/>
                <a:stretch>
                  <a:fillRect l="-48649" r="-2703" b="-175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6" name="テキスト"/>
              <p:cNvSpPr txBox="1"/>
              <p:nvPr/>
            </p:nvSpPr>
            <p:spPr>
              <a:xfrm>
                <a:off x="10537893" y="5965848"/>
                <a:ext cx="468319" cy="72496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6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893" y="5965848"/>
                <a:ext cx="468319" cy="724969"/>
              </a:xfrm>
              <a:prstGeom prst="rect">
                <a:avLst/>
              </a:prstGeom>
              <a:blipFill>
                <a:blip r:embed="rId23"/>
                <a:stretch>
                  <a:fillRect l="-50000" r="-2632" b="-169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7" name="テキスト"/>
              <p:cNvSpPr txBox="1"/>
              <p:nvPr/>
            </p:nvSpPr>
            <p:spPr>
              <a:xfrm>
                <a:off x="15454477" y="3851698"/>
                <a:ext cx="468318" cy="72067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4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7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4477" y="3851698"/>
                <a:ext cx="468318" cy="720678"/>
              </a:xfrm>
              <a:prstGeom prst="rect">
                <a:avLst/>
              </a:prstGeom>
              <a:blipFill>
                <a:blip r:embed="rId24"/>
                <a:stretch>
                  <a:fillRect l="-4473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8" name="矢印"/>
          <p:cNvSpPr/>
          <p:nvPr/>
        </p:nvSpPr>
        <p:spPr>
          <a:xfrm flipH="1">
            <a:off x="4861162" y="7722637"/>
            <a:ext cx="11718118" cy="1583298"/>
          </a:xfrm>
          <a:prstGeom prst="rightArrow">
            <a:avLst>
              <a:gd name="adj1" fmla="val 29764"/>
              <a:gd name="adj2" fmla="val 131508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9" name="テキスト"/>
              <p:cNvSpPr txBox="1"/>
              <p:nvPr/>
            </p:nvSpPr>
            <p:spPr>
              <a:xfrm>
                <a:off x="18675044" y="4636510"/>
                <a:ext cx="786822" cy="8925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69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5044" y="4636510"/>
                <a:ext cx="786822" cy="892537"/>
              </a:xfrm>
              <a:prstGeom prst="rect">
                <a:avLst/>
              </a:prstGeom>
              <a:blipFill>
                <a:blip r:embed="rId25"/>
                <a:stretch>
                  <a:fillRect l="-36508" r="-12698" b="-422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0" name="テキスト"/>
              <p:cNvSpPr txBox="1"/>
              <p:nvPr/>
            </p:nvSpPr>
            <p:spPr>
              <a:xfrm>
                <a:off x="21181053" y="4687873"/>
                <a:ext cx="702494" cy="7934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0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1053" y="4687873"/>
                <a:ext cx="702494" cy="793477"/>
              </a:xfrm>
              <a:prstGeom prst="rect">
                <a:avLst/>
              </a:prstGeom>
              <a:blipFill>
                <a:blip r:embed="rId26"/>
                <a:stretch>
                  <a:fillRect l="-44643" r="-1785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1" name="テキスト"/>
              <p:cNvSpPr txBox="1"/>
              <p:nvPr/>
            </p:nvSpPr>
            <p:spPr>
              <a:xfrm>
                <a:off x="18664579" y="5460427"/>
                <a:ext cx="786822" cy="8925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1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4579" y="5460427"/>
                <a:ext cx="786822" cy="892537"/>
              </a:xfrm>
              <a:prstGeom prst="rect">
                <a:avLst/>
              </a:prstGeom>
              <a:blipFill>
                <a:blip r:embed="rId27"/>
                <a:stretch>
                  <a:fillRect l="-36508" r="-12698" b="-422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2" name="テキスト"/>
              <p:cNvSpPr txBox="1"/>
              <p:nvPr/>
            </p:nvSpPr>
            <p:spPr>
              <a:xfrm>
                <a:off x="21170588" y="5511790"/>
                <a:ext cx="702494" cy="7934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2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0588" y="5511790"/>
                <a:ext cx="702494" cy="793477"/>
              </a:xfrm>
              <a:prstGeom prst="rect">
                <a:avLst/>
              </a:prstGeom>
              <a:blipFill>
                <a:blip r:embed="rId28"/>
                <a:stretch>
                  <a:fillRect l="-44643" r="-1785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3" name="テキスト"/>
              <p:cNvSpPr txBox="1"/>
              <p:nvPr/>
            </p:nvSpPr>
            <p:spPr>
              <a:xfrm>
                <a:off x="18685398" y="6345597"/>
                <a:ext cx="786822" cy="8925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3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5398" y="6345597"/>
                <a:ext cx="786822" cy="892538"/>
              </a:xfrm>
              <a:prstGeom prst="rect">
                <a:avLst/>
              </a:prstGeom>
              <a:blipFill>
                <a:blip r:embed="rId29"/>
                <a:stretch>
                  <a:fillRect l="-38095" r="-12698" b="-563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4" name="テキスト"/>
              <p:cNvSpPr txBox="1"/>
              <p:nvPr/>
            </p:nvSpPr>
            <p:spPr>
              <a:xfrm>
                <a:off x="21191407" y="6396961"/>
                <a:ext cx="702494" cy="7934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4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407" y="6396961"/>
                <a:ext cx="702494" cy="793477"/>
              </a:xfrm>
              <a:prstGeom prst="rect">
                <a:avLst/>
              </a:prstGeom>
              <a:blipFill>
                <a:blip r:embed="rId30"/>
                <a:stretch>
                  <a:fillRect l="-42105" r="-1754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5" name="テキスト"/>
              <p:cNvSpPr txBox="1"/>
              <p:nvPr/>
            </p:nvSpPr>
            <p:spPr>
              <a:xfrm>
                <a:off x="18674934" y="7169514"/>
                <a:ext cx="786822" cy="8925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5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4934" y="7169514"/>
                <a:ext cx="786822" cy="892537"/>
              </a:xfrm>
              <a:prstGeom prst="rect">
                <a:avLst/>
              </a:prstGeom>
              <a:blipFill>
                <a:blip r:embed="rId31"/>
                <a:stretch>
                  <a:fillRect l="-38095" r="-12698" b="-27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6" name="テキスト"/>
              <p:cNvSpPr txBox="1"/>
              <p:nvPr/>
            </p:nvSpPr>
            <p:spPr>
              <a:xfrm>
                <a:off x="21180943" y="7220877"/>
                <a:ext cx="702494" cy="7934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6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0943" y="7220877"/>
                <a:ext cx="702494" cy="793477"/>
              </a:xfrm>
              <a:prstGeom prst="rect">
                <a:avLst/>
              </a:prstGeom>
              <a:blipFill>
                <a:blip r:embed="rId32"/>
                <a:stretch>
                  <a:fillRect l="-44643" r="-1785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7" name="テキスト"/>
              <p:cNvSpPr txBox="1"/>
              <p:nvPr/>
            </p:nvSpPr>
            <p:spPr>
              <a:xfrm>
                <a:off x="19200649" y="9257379"/>
                <a:ext cx="2255959" cy="87972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>
                <a:lvl1pPr>
                  <a:defRPr sz="5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505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77" name="テキスト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0649" y="9257379"/>
                <a:ext cx="2255959" cy="879728"/>
              </a:xfrm>
              <a:prstGeom prst="rect">
                <a:avLst/>
              </a:prstGeom>
              <a:blipFill>
                <a:blip r:embed="rId33"/>
                <a:stretch>
                  <a:fillRect l="-8427" r="-2247" b="-2571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8" name="誤差を計算(損失関数)"/>
          <p:cNvSpPr txBox="1"/>
          <p:nvPr/>
        </p:nvSpPr>
        <p:spPr>
          <a:xfrm>
            <a:off x="18402292" y="8529572"/>
            <a:ext cx="38526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誤差を計算(損失関数)</a:t>
            </a:r>
          </a:p>
        </p:txBody>
      </p:sp>
      <p:sp>
        <p:nvSpPr>
          <p:cNvPr id="1479" name="四角形"/>
          <p:cNvSpPr/>
          <p:nvPr/>
        </p:nvSpPr>
        <p:spPr>
          <a:xfrm>
            <a:off x="-33481" y="-24409"/>
            <a:ext cx="24450961" cy="13985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480" name="学習 ≒ 誤差逆伝播法"/>
          <p:cNvSpPr txBox="1"/>
          <p:nvPr/>
        </p:nvSpPr>
        <p:spPr>
          <a:xfrm>
            <a:off x="9389238" y="330853"/>
            <a:ext cx="581467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学習 ≒ 誤差逆伝播法</a:t>
            </a:r>
          </a:p>
        </p:txBody>
      </p:sp>
      <p:sp>
        <p:nvSpPr>
          <p:cNvPr id="1481" name="実際に各重みとバイアスを更新する際は、…"/>
          <p:cNvSpPr txBox="1"/>
          <p:nvPr/>
        </p:nvSpPr>
        <p:spPr>
          <a:xfrm>
            <a:off x="1765492" y="10442893"/>
            <a:ext cx="21402295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200"/>
            </a:pPr>
            <a:r>
              <a:t>実際に各重みとバイアスを更新する際は、</a:t>
            </a:r>
          </a:p>
          <a:p>
            <a:pPr algn="l">
              <a:defRPr sz="4200"/>
            </a:pPr>
            <a:r>
              <a:t>出力層→中間層→入力層の順に計算することで求めることができます</a:t>
            </a:r>
          </a:p>
          <a:p>
            <a:pPr algn="l">
              <a:defRPr sz="4200"/>
            </a:pPr>
            <a:r>
              <a:t>推論と異なり逆方法に値を求めていくため、この学習の過程を誤差逆伝播法と言います。</a:t>
            </a:r>
          </a:p>
        </p:txBody>
      </p:sp>
      <p:sp>
        <p:nvSpPr>
          <p:cNvPr id="1482" name="各層の重み、バイアスを逆方向に更新"/>
          <p:cNvSpPr txBox="1"/>
          <p:nvPr/>
        </p:nvSpPr>
        <p:spPr>
          <a:xfrm>
            <a:off x="8902064" y="8940028"/>
            <a:ext cx="657987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各層の重み、バイアスを逆方向に更新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">
                <a:extLst>
                  <a:ext uri="{FF2B5EF4-FFF2-40B4-BE49-F238E27FC236}">
                    <a16:creationId xmlns:a16="http://schemas.microsoft.com/office/drawing/2014/main" id="{0B43411F-AC8E-BB89-34BE-2BD5F59DE799}"/>
                  </a:ext>
                </a:extLst>
              </p:cNvPr>
              <p:cNvSpPr txBox="1"/>
              <p:nvPr/>
            </p:nvSpPr>
            <p:spPr>
              <a:xfrm>
                <a:off x="13857054" y="1761666"/>
                <a:ext cx="2790251" cy="13746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4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ar-AE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4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4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sz="4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テキスト">
                <a:extLst>
                  <a:ext uri="{FF2B5EF4-FFF2-40B4-BE49-F238E27FC236}">
                    <a16:creationId xmlns:a16="http://schemas.microsoft.com/office/drawing/2014/main" id="{0B43411F-AC8E-BB89-34BE-2BD5F59DE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7054" y="1761666"/>
                <a:ext cx="2790251" cy="1374672"/>
              </a:xfrm>
              <a:prstGeom prst="rect">
                <a:avLst/>
              </a:prstGeom>
              <a:blipFill>
                <a:blip r:embed="rId34"/>
                <a:stretch>
                  <a:fillRect l="-1802" r="-8559" b="-3636"/>
                </a:stretch>
              </a:blipFill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">
                <a:extLst>
                  <a:ext uri="{FF2B5EF4-FFF2-40B4-BE49-F238E27FC236}">
                    <a16:creationId xmlns:a16="http://schemas.microsoft.com/office/drawing/2014/main" id="{764734A8-6EE1-CF5B-0EDE-6831FC69A0CB}"/>
                  </a:ext>
                </a:extLst>
              </p:cNvPr>
              <p:cNvSpPr txBox="1"/>
              <p:nvPr/>
            </p:nvSpPr>
            <p:spPr>
              <a:xfrm>
                <a:off x="13895262" y="4019744"/>
                <a:ext cx="2790251" cy="137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ar-AE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4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sz="4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テキスト">
                <a:extLst>
                  <a:ext uri="{FF2B5EF4-FFF2-40B4-BE49-F238E27FC236}">
                    <a16:creationId xmlns:a16="http://schemas.microsoft.com/office/drawing/2014/main" id="{764734A8-6EE1-CF5B-0EDE-6831FC69A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5262" y="4019744"/>
                <a:ext cx="2790251" cy="1377941"/>
              </a:xfrm>
              <a:prstGeom prst="rect">
                <a:avLst/>
              </a:prstGeom>
              <a:blipFill>
                <a:blip r:embed="rId35"/>
                <a:stretch>
                  <a:fillRect l="-1802" r="-8108" b="-3604"/>
                </a:stretch>
              </a:blipFill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">
                <a:extLst>
                  <a:ext uri="{FF2B5EF4-FFF2-40B4-BE49-F238E27FC236}">
                    <a16:creationId xmlns:a16="http://schemas.microsoft.com/office/drawing/2014/main" id="{38C40C8A-4478-6AD7-14EE-02D7A6C5828F}"/>
                  </a:ext>
                </a:extLst>
              </p:cNvPr>
              <p:cNvSpPr txBox="1"/>
              <p:nvPr/>
            </p:nvSpPr>
            <p:spPr>
              <a:xfrm>
                <a:off x="13919169" y="6110827"/>
                <a:ext cx="2771015" cy="13770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ar-AE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4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sz="4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テキスト">
                <a:extLst>
                  <a:ext uri="{FF2B5EF4-FFF2-40B4-BE49-F238E27FC236}">
                    <a16:creationId xmlns:a16="http://schemas.microsoft.com/office/drawing/2014/main" id="{38C40C8A-4478-6AD7-14EE-02D7A6C58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9169" y="6110827"/>
                <a:ext cx="2771015" cy="1377044"/>
              </a:xfrm>
              <a:prstGeom prst="rect">
                <a:avLst/>
              </a:prstGeom>
              <a:blipFill>
                <a:blip r:embed="rId36"/>
                <a:stretch>
                  <a:fillRect l="-1818" r="-8636" b="-3636"/>
                </a:stretch>
              </a:blipFill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">
                <a:extLst>
                  <a:ext uri="{FF2B5EF4-FFF2-40B4-BE49-F238E27FC236}">
                    <a16:creationId xmlns:a16="http://schemas.microsoft.com/office/drawing/2014/main" id="{EFE63EDF-BFEE-3F70-6252-3E538062FF7E}"/>
                  </a:ext>
                </a:extLst>
              </p:cNvPr>
              <p:cNvSpPr txBox="1"/>
              <p:nvPr/>
            </p:nvSpPr>
            <p:spPr>
              <a:xfrm>
                <a:off x="8800107" y="1818241"/>
                <a:ext cx="2233304" cy="111953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sz="32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テキスト">
                <a:extLst>
                  <a:ext uri="{FF2B5EF4-FFF2-40B4-BE49-F238E27FC236}">
                    <a16:creationId xmlns:a16="http://schemas.microsoft.com/office/drawing/2014/main" id="{EFE63EDF-BFEE-3F70-6252-3E538062F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0107" y="1818241"/>
                <a:ext cx="2233304" cy="1119537"/>
              </a:xfrm>
              <a:prstGeom prst="rect">
                <a:avLst/>
              </a:prstGeom>
              <a:blipFill>
                <a:blip r:embed="rId37"/>
                <a:stretch>
                  <a:fillRect l="-1124" r="-7865" b="-3333"/>
                </a:stretch>
              </a:blipFill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">
                <a:extLst>
                  <a:ext uri="{FF2B5EF4-FFF2-40B4-BE49-F238E27FC236}">
                    <a16:creationId xmlns:a16="http://schemas.microsoft.com/office/drawing/2014/main" id="{B7C0DC74-4942-2D7C-4150-9937940940C8}"/>
                  </a:ext>
                </a:extLst>
              </p:cNvPr>
              <p:cNvSpPr txBox="1"/>
              <p:nvPr/>
            </p:nvSpPr>
            <p:spPr>
              <a:xfrm>
                <a:off x="8856189" y="3273421"/>
                <a:ext cx="2252283" cy="112203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ar-AE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sz="32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テキスト">
                <a:extLst>
                  <a:ext uri="{FF2B5EF4-FFF2-40B4-BE49-F238E27FC236}">
                    <a16:creationId xmlns:a16="http://schemas.microsoft.com/office/drawing/2014/main" id="{B7C0DC74-4942-2D7C-4150-993794094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189" y="3273421"/>
                <a:ext cx="2252283" cy="1122038"/>
              </a:xfrm>
              <a:prstGeom prst="rect">
                <a:avLst/>
              </a:prstGeom>
              <a:blipFill>
                <a:blip r:embed="rId38"/>
                <a:stretch>
                  <a:fillRect l="-1111" r="-7222" b="-2222"/>
                </a:stretch>
              </a:blipFill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">
                <a:extLst>
                  <a:ext uri="{FF2B5EF4-FFF2-40B4-BE49-F238E27FC236}">
                    <a16:creationId xmlns:a16="http://schemas.microsoft.com/office/drawing/2014/main" id="{5EBC809C-7CD3-326F-9D22-28A117FFDC93}"/>
                  </a:ext>
                </a:extLst>
              </p:cNvPr>
              <p:cNvSpPr txBox="1"/>
              <p:nvPr/>
            </p:nvSpPr>
            <p:spPr>
              <a:xfrm>
                <a:off x="8897750" y="4696407"/>
                <a:ext cx="2252283" cy="112261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7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ar-AE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sz="32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テキスト">
                <a:extLst>
                  <a:ext uri="{FF2B5EF4-FFF2-40B4-BE49-F238E27FC236}">
                    <a16:creationId xmlns:a16="http://schemas.microsoft.com/office/drawing/2014/main" id="{5EBC809C-7CD3-326F-9D22-28A117FFD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750" y="4696407"/>
                <a:ext cx="2252283" cy="1122615"/>
              </a:xfrm>
              <a:prstGeom prst="rect">
                <a:avLst/>
              </a:prstGeom>
              <a:blipFill>
                <a:blip r:embed="rId39"/>
                <a:stretch>
                  <a:fillRect l="-1676" r="-7821" b="-2222"/>
                </a:stretch>
              </a:blipFill>
              <a:ln w="127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74F5C6-EA29-8168-37C8-EB116996A7AA}"/>
              </a:ext>
            </a:extLst>
          </p:cNvPr>
          <p:cNvSpPr txBox="1"/>
          <p:nvPr/>
        </p:nvSpPr>
        <p:spPr>
          <a:xfrm>
            <a:off x="18318375" y="1792232"/>
            <a:ext cx="4904079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この偏微分には合成関数の微分</a:t>
            </a:r>
            <a:r>
              <a:rPr kumimoji="0" lang="en-US" altLang="ja-JP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kumimoji="0" lang="ja-JP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連鎖律</a:t>
            </a:r>
            <a:r>
              <a:rPr kumimoji="0" lang="en-US" altLang="ja-JP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  <a:r>
              <a:rPr kumimoji="0" lang="ja-JP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などが必要</a:t>
            </a:r>
            <a:endParaRPr kumimoji="0" lang="en-US" altLang="ja-JP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/>
              <a:t>今回は割愛</a:t>
            </a:r>
            <a:endParaRPr kumimoji="0" lang="ja-JP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1904399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CDA062-6606-B8B9-5B04-916B1B717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92" y="688687"/>
            <a:ext cx="23250416" cy="1250950"/>
          </a:xfrm>
          <a:prstGeom prst="rect">
            <a:avLst/>
          </a:prstGeom>
        </p:spPr>
      </p:pic>
      <p:sp>
        <p:nvSpPr>
          <p:cNvPr id="7" name="誤差">
            <a:extLst>
              <a:ext uri="{FF2B5EF4-FFF2-40B4-BE49-F238E27FC236}">
                <a16:creationId xmlns:a16="http://schemas.microsoft.com/office/drawing/2014/main" id="{1ACEEE9A-AB5A-663E-6383-0C2DD94E6E8A}"/>
              </a:ext>
            </a:extLst>
          </p:cNvPr>
          <p:cNvSpPr txBox="1"/>
          <p:nvPr/>
        </p:nvSpPr>
        <p:spPr>
          <a:xfrm>
            <a:off x="2924440" y="3713091"/>
            <a:ext cx="625812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4800" dirty="0"/>
              <a:t>交差エントロピー誤差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25B450-902D-6973-0F7D-5D7C3654CF50}"/>
                  </a:ext>
                </a:extLst>
              </p:cNvPr>
              <p:cNvSpPr txBox="1"/>
              <p:nvPr/>
            </p:nvSpPr>
            <p:spPr>
              <a:xfrm>
                <a:off x="1333557" y="4698008"/>
                <a:ext cx="9078335" cy="27725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𝐿</m:t>
                      </m:r>
                      <m:r>
                        <a:rPr kumimoji="0" lang="en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0" lang="en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𝑖</m:t>
                          </m:r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en" altLang="ja-JP" sz="66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ヒラギノ角ゴ ProN W6"/>
                                </a:rPr>
                              </m:ctrlPr>
                            </m:sSubPr>
                            <m:e>
                              <m:r>
                                <a:rPr kumimoji="0" lang="en-US" altLang="ja-JP" sz="66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ヒラギノ角ゴ ProN W6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altLang="ja-JP" sz="66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ヒラギノ角ゴ ProN W6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kumimoji="0" lang="en-US" altLang="ja-JP" sz="6600" b="0" i="0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log</m:t>
                          </m:r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en-US" altLang="ja-JP" sz="66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ヒラギノ角ゴ ProN W6"/>
                                </a:rPr>
                              </m:ctrlPr>
                            </m:sSubPr>
                            <m:e>
                              <m:r>
                                <a:rPr kumimoji="0" lang="en-US" altLang="ja-JP" sz="66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ヒラギノ角ゴ ProN W6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ja-JP" sz="66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ヒラギノ角ゴ ProN W6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ja-JP" altLang="en-US" sz="6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25B450-902D-6973-0F7D-5D7C3654C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57" y="4698008"/>
                <a:ext cx="9078335" cy="2772554"/>
              </a:xfrm>
              <a:prstGeom prst="rect">
                <a:avLst/>
              </a:prstGeom>
              <a:blipFill>
                <a:blip r:embed="rId3"/>
                <a:stretch>
                  <a:fillRect t="-121560" b="-1839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勾配降下法という手法を用います…">
            <a:extLst>
              <a:ext uri="{FF2B5EF4-FFF2-40B4-BE49-F238E27FC236}">
                <a16:creationId xmlns:a16="http://schemas.microsoft.com/office/drawing/2014/main" id="{FA65DBC6-033F-DCB7-91C2-5F7EE9C077DF}"/>
              </a:ext>
            </a:extLst>
          </p:cNvPr>
          <p:cNvSpPr txBox="1"/>
          <p:nvPr/>
        </p:nvSpPr>
        <p:spPr>
          <a:xfrm>
            <a:off x="14806392" y="4377957"/>
            <a:ext cx="5568833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solidFill>
                  <a:schemeClr val="tx1"/>
                </a:solidFill>
              </a:rPr>
              <a:t>勾配降下法</a:t>
            </a:r>
            <a:r>
              <a:rPr lang="en-US">
                <a:solidFill>
                  <a:schemeClr val="tx1"/>
                </a:solidFill>
              </a:rPr>
              <a:t>(SGD)</a:t>
            </a:r>
            <a:endParaRPr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">
                <a:extLst>
                  <a:ext uri="{FF2B5EF4-FFF2-40B4-BE49-F238E27FC236}">
                    <a16:creationId xmlns:a16="http://schemas.microsoft.com/office/drawing/2014/main" id="{A03618DF-6295-9F52-9631-A3DBC925DB3A}"/>
                  </a:ext>
                </a:extLst>
              </p:cNvPr>
              <p:cNvSpPr txBox="1"/>
              <p:nvPr/>
            </p:nvSpPr>
            <p:spPr>
              <a:xfrm>
                <a:off x="11325826" y="5824379"/>
                <a:ext cx="1333501" cy="112306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>
                <a:lvl1pPr>
                  <a:defRPr sz="70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7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0" name="テキスト">
                <a:extLst>
                  <a:ext uri="{FF2B5EF4-FFF2-40B4-BE49-F238E27FC236}">
                    <a16:creationId xmlns:a16="http://schemas.microsoft.com/office/drawing/2014/main" id="{A03618DF-6295-9F52-9631-A3DBC925D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826" y="5824379"/>
                <a:ext cx="1333501" cy="1123064"/>
              </a:xfrm>
              <a:prstGeom prst="rect">
                <a:avLst/>
              </a:prstGeom>
              <a:blipFill>
                <a:blip r:embed="rId4"/>
                <a:stretch>
                  <a:fillRect l="-4717" b="-111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">
                <a:extLst>
                  <a:ext uri="{FF2B5EF4-FFF2-40B4-BE49-F238E27FC236}">
                    <a16:creationId xmlns:a16="http://schemas.microsoft.com/office/drawing/2014/main" id="{69C7A2E8-411B-5AF8-2D7E-56F7182F6DCF}"/>
                  </a:ext>
                </a:extLst>
              </p:cNvPr>
              <p:cNvSpPr txBox="1"/>
              <p:nvPr/>
            </p:nvSpPr>
            <p:spPr>
              <a:xfrm>
                <a:off x="13224577" y="5310456"/>
                <a:ext cx="4063548" cy="21509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70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ar-AE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7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1" name="テキスト">
                <a:extLst>
                  <a:ext uri="{FF2B5EF4-FFF2-40B4-BE49-F238E27FC236}">
                    <a16:creationId xmlns:a16="http://schemas.microsoft.com/office/drawing/2014/main" id="{69C7A2E8-411B-5AF8-2D7E-56F7182F6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4577" y="5310456"/>
                <a:ext cx="4063548" cy="2150910"/>
              </a:xfrm>
              <a:prstGeom prst="rect">
                <a:avLst/>
              </a:prstGeom>
              <a:blipFill>
                <a:blip r:embed="rId5"/>
                <a:stretch>
                  <a:fillRect l="-3738" b="-1235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←">
            <a:extLst>
              <a:ext uri="{FF2B5EF4-FFF2-40B4-BE49-F238E27FC236}">
                <a16:creationId xmlns:a16="http://schemas.microsoft.com/office/drawing/2014/main" id="{E4EED9D2-BA55-D6D7-168B-D144B3B535F1}"/>
              </a:ext>
            </a:extLst>
          </p:cNvPr>
          <p:cNvSpPr txBox="1"/>
          <p:nvPr/>
        </p:nvSpPr>
        <p:spPr>
          <a:xfrm>
            <a:off x="12542388" y="6084285"/>
            <a:ext cx="876110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">
                <a:extLst>
                  <a:ext uri="{FF2B5EF4-FFF2-40B4-BE49-F238E27FC236}">
                    <a16:creationId xmlns:a16="http://schemas.microsoft.com/office/drawing/2014/main" id="{78984984-A681-3576-5824-1C51C97BEFDC}"/>
                  </a:ext>
                </a:extLst>
              </p:cNvPr>
              <p:cNvSpPr txBox="1"/>
              <p:nvPr/>
            </p:nvSpPr>
            <p:spPr>
              <a:xfrm>
                <a:off x="17945778" y="5803932"/>
                <a:ext cx="558801" cy="116395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70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7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" name="テキスト">
                <a:extLst>
                  <a:ext uri="{FF2B5EF4-FFF2-40B4-BE49-F238E27FC236}">
                    <a16:creationId xmlns:a16="http://schemas.microsoft.com/office/drawing/2014/main" id="{78984984-A681-3576-5824-1C51C97BE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5778" y="5803932"/>
                <a:ext cx="558801" cy="1163957"/>
              </a:xfrm>
              <a:prstGeom prst="rect">
                <a:avLst/>
              </a:prstGeom>
              <a:blipFill>
                <a:blip r:embed="rId6"/>
                <a:stretch>
                  <a:fillRect l="-91111" r="-26667" b="-1290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">
                <a:extLst>
                  <a:ext uri="{FF2B5EF4-FFF2-40B4-BE49-F238E27FC236}">
                    <a16:creationId xmlns:a16="http://schemas.microsoft.com/office/drawing/2014/main" id="{F4F38DE0-6EBC-15CF-2C2E-B75D18DA3D2B}"/>
                  </a:ext>
                </a:extLst>
              </p:cNvPr>
              <p:cNvSpPr txBox="1"/>
              <p:nvPr/>
            </p:nvSpPr>
            <p:spPr>
              <a:xfrm>
                <a:off x="19395880" y="5313541"/>
                <a:ext cx="3691395" cy="21509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70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ar-AE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7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" name="テキスト">
                <a:extLst>
                  <a:ext uri="{FF2B5EF4-FFF2-40B4-BE49-F238E27FC236}">
                    <a16:creationId xmlns:a16="http://schemas.microsoft.com/office/drawing/2014/main" id="{F4F38DE0-6EBC-15CF-2C2E-B75D18DA3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5880" y="5313541"/>
                <a:ext cx="3691395" cy="2150910"/>
              </a:xfrm>
              <a:prstGeom prst="rect">
                <a:avLst/>
              </a:prstGeom>
              <a:blipFill>
                <a:blip r:embed="rId7"/>
                <a:stretch>
                  <a:fillRect l="-6873" b="-1235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←">
            <a:extLst>
              <a:ext uri="{FF2B5EF4-FFF2-40B4-BE49-F238E27FC236}">
                <a16:creationId xmlns:a16="http://schemas.microsoft.com/office/drawing/2014/main" id="{E2A074A7-4E98-51B4-F397-E50CB92C2C0A}"/>
              </a:ext>
            </a:extLst>
          </p:cNvPr>
          <p:cNvSpPr txBox="1"/>
          <p:nvPr/>
        </p:nvSpPr>
        <p:spPr>
          <a:xfrm>
            <a:off x="18597976" y="6084285"/>
            <a:ext cx="876111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← </a:t>
            </a:r>
          </a:p>
        </p:txBody>
      </p:sp>
      <p:sp>
        <p:nvSpPr>
          <p:cNvPr id="16" name="誤差">
            <a:extLst>
              <a:ext uri="{FF2B5EF4-FFF2-40B4-BE49-F238E27FC236}">
                <a16:creationId xmlns:a16="http://schemas.microsoft.com/office/drawing/2014/main" id="{371E14B0-1F8C-55C3-201A-B3541DD47B93}"/>
              </a:ext>
            </a:extLst>
          </p:cNvPr>
          <p:cNvSpPr txBox="1"/>
          <p:nvPr/>
        </p:nvSpPr>
        <p:spPr>
          <a:xfrm>
            <a:off x="14431995" y="2659539"/>
            <a:ext cx="702756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6000" dirty="0"/>
              <a:t>最適化アルゴリズム</a:t>
            </a:r>
            <a:endParaRPr sz="6000" dirty="0"/>
          </a:p>
        </p:txBody>
      </p:sp>
      <p:sp>
        <p:nvSpPr>
          <p:cNvPr id="18" name="誤差">
            <a:extLst>
              <a:ext uri="{FF2B5EF4-FFF2-40B4-BE49-F238E27FC236}">
                <a16:creationId xmlns:a16="http://schemas.microsoft.com/office/drawing/2014/main" id="{A71454BE-7B62-1218-368D-83C8322ACFA6}"/>
              </a:ext>
            </a:extLst>
          </p:cNvPr>
          <p:cNvSpPr txBox="1"/>
          <p:nvPr/>
        </p:nvSpPr>
        <p:spPr>
          <a:xfrm>
            <a:off x="4282545" y="2385068"/>
            <a:ext cx="318035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6000" dirty="0"/>
              <a:t>損失関数</a:t>
            </a:r>
            <a:endParaRPr sz="6000" dirty="0"/>
          </a:p>
        </p:txBody>
      </p:sp>
      <p:sp>
        <p:nvSpPr>
          <p:cNvPr id="19" name="勾配降下法という手法を用います…">
            <a:extLst>
              <a:ext uri="{FF2B5EF4-FFF2-40B4-BE49-F238E27FC236}">
                <a16:creationId xmlns:a16="http://schemas.microsoft.com/office/drawing/2014/main" id="{B533C91C-7F38-59DE-DA61-144C6922ADFD}"/>
              </a:ext>
            </a:extLst>
          </p:cNvPr>
          <p:cNvSpPr txBox="1"/>
          <p:nvPr/>
        </p:nvSpPr>
        <p:spPr>
          <a:xfrm>
            <a:off x="14111496" y="8152772"/>
            <a:ext cx="695863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en-US">
                <a:solidFill>
                  <a:schemeClr val="tx1"/>
                </a:solidFill>
              </a:rPr>
              <a:t>Adamはこれの派生系</a:t>
            </a: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64933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0E9F443-A2C7-C0F6-5485-42A40175A9F8}"/>
              </a:ext>
            </a:extLst>
          </p:cNvPr>
          <p:cNvSpPr txBox="1"/>
          <p:nvPr/>
        </p:nvSpPr>
        <p:spPr>
          <a:xfrm>
            <a:off x="11115889" y="594350"/>
            <a:ext cx="164147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ja-JP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課題</a:t>
            </a:r>
            <a:endParaRPr kumimoji="0" lang="en-US" altLang="ja-JP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18DA40C-4265-EC9D-004A-A91D675A7A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/>
              <a:t>39</a:t>
            </a:fld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081DF9-DF2C-FFF2-D009-FF40C7B56970}"/>
              </a:ext>
            </a:extLst>
          </p:cNvPr>
          <p:cNvSpPr txBox="1"/>
          <p:nvPr/>
        </p:nvSpPr>
        <p:spPr>
          <a:xfrm>
            <a:off x="4358782" y="3513218"/>
            <a:ext cx="14340464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ja-JP" altLang="en-US" sz="60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・</a:t>
            </a:r>
            <a:r>
              <a:rPr lang="en-US" altLang="ja-JP" sz="60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WebClass</a:t>
            </a:r>
            <a:r>
              <a:rPr lang="ja-JP" altLang="en-US" sz="60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にある課題</a:t>
            </a:r>
            <a:r>
              <a:rPr lang="en-US" altLang="ja-JP" sz="60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6</a:t>
            </a:r>
            <a:r>
              <a:rPr lang="ja-JP" altLang="en-US" sz="60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をやりましょう</a:t>
            </a:r>
            <a:endParaRPr lang="en-US" altLang="ja-JP" sz="6000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86E751B-896E-839C-5B35-1086C56EE13B}"/>
              </a:ext>
            </a:extLst>
          </p:cNvPr>
          <p:cNvSpPr txBox="1"/>
          <p:nvPr/>
        </p:nvSpPr>
        <p:spPr>
          <a:xfrm>
            <a:off x="4358782" y="7088677"/>
            <a:ext cx="16722527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ja-JP" altLang="en-US" sz="48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締め切りは</a:t>
            </a:r>
            <a:r>
              <a:rPr lang="en-US" altLang="ja-JP" sz="48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</a:t>
            </a:r>
            <a:r>
              <a:rPr lang="ja-JP" altLang="en-US" sz="48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週間後の</a:t>
            </a:r>
            <a:r>
              <a:rPr lang="en-US" altLang="ja-JP" sz="48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5/23</a:t>
            </a:r>
            <a:r>
              <a:rPr lang="ja-JP" altLang="en-US" sz="48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の</a:t>
            </a:r>
            <a:r>
              <a:rPr lang="en-US" altLang="ja-JP" sz="48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23:59</a:t>
            </a:r>
            <a:r>
              <a:rPr lang="ja-JP" altLang="en-US" sz="48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です。</a:t>
            </a:r>
            <a:endParaRPr lang="en-US" altLang="ja-JP" sz="4800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ja-JP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ヒラギノ角ゴ ProN W6"/>
                <a:sym typeface="ヒラギノ角ゴ ProN W6"/>
              </a:rPr>
              <a:t>締め切りを過ぎた課題は受け取らないので注意して下さい</a:t>
            </a:r>
            <a:r>
              <a:rPr lang="ja-JP" altLang="en-US" sz="48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。</a:t>
            </a:r>
            <a:endParaRPr lang="en-US" altLang="ja-JP" sz="4800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ヒラギノ角ゴ ProN W6"/>
                <a:sym typeface="ヒラギノ角ゴ ProN W6"/>
              </a:rPr>
              <a:t>(1</a:t>
            </a:r>
            <a:r>
              <a:rPr kumimoji="0" lang="ja-JP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ヒラギノ角ゴ ProN W6"/>
                <a:sym typeface="ヒラギノ角ゴ ProN W6"/>
              </a:rPr>
              <a:t>週間後に正解をアップします</a:t>
            </a:r>
            <a:r>
              <a:rPr kumimoji="0" lang="en-US" altLang="ja-JP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ヒラギノ角ゴ ProN W6"/>
                <a:sym typeface="ヒラギノ角ゴ ProN W6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48655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8" name="表"/>
          <p:cNvGraphicFramePr/>
          <p:nvPr>
            <p:extLst>
              <p:ext uri="{D42A27DB-BD31-4B8C-83A1-F6EECF244321}">
                <p14:modId xmlns:p14="http://schemas.microsoft.com/office/powerpoint/2010/main" val="1383129536"/>
              </p:ext>
            </p:extLst>
          </p:nvPr>
        </p:nvGraphicFramePr>
        <p:xfrm>
          <a:off x="1966490" y="2891284"/>
          <a:ext cx="5669561" cy="34979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26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1543">
                  <a:extLst>
                    <a:ext uri="{9D8B030D-6E8A-4147-A177-3AD203B41FA5}">
                      <a16:colId xmlns:a16="http://schemas.microsoft.com/office/drawing/2014/main" val="2330894319"/>
                    </a:ext>
                  </a:extLst>
                </a:gridCol>
              </a:tblGrid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出力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 err="1"/>
                        <a:t>正解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663700" algn="l"/>
                        </a:tabLst>
                        <a:defRPr sz="1800"/>
                      </a:pPr>
                      <a:r>
                        <a:rPr lang="ja-JP" altLang="en-US" sz="3200" dirty="0"/>
                        <a:t>正解 </a:t>
                      </a:r>
                      <a:r>
                        <a:rPr lang="en-US" altLang="ja-JP" sz="3200" dirty="0"/>
                        <a:t>– </a:t>
                      </a:r>
                      <a:r>
                        <a:rPr lang="ja-JP" altLang="en-US" sz="3200" dirty="0"/>
                        <a:t>出力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1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1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" name="誤差">
            <a:extLst>
              <a:ext uri="{FF2B5EF4-FFF2-40B4-BE49-F238E27FC236}">
                <a16:creationId xmlns:a16="http://schemas.microsoft.com/office/drawing/2014/main" id="{17ECE354-62F9-440C-95AA-EF0A7AAA063D}"/>
              </a:ext>
            </a:extLst>
          </p:cNvPr>
          <p:cNvSpPr txBox="1"/>
          <p:nvPr/>
        </p:nvSpPr>
        <p:spPr>
          <a:xfrm>
            <a:off x="9659550" y="342914"/>
            <a:ext cx="4719241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6000" dirty="0"/>
              <a:t>誤差について</a:t>
            </a:r>
            <a:endParaRPr sz="6000" dirty="0"/>
          </a:p>
        </p:txBody>
      </p:sp>
      <p:graphicFrame>
        <p:nvGraphicFramePr>
          <p:cNvPr id="6" name="表">
            <a:extLst>
              <a:ext uri="{FF2B5EF4-FFF2-40B4-BE49-F238E27FC236}">
                <a16:creationId xmlns:a16="http://schemas.microsoft.com/office/drawing/2014/main" id="{2BAEFD88-380C-43A6-B14B-C41FF62B45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1336007"/>
              </p:ext>
            </p:extLst>
          </p:nvPr>
        </p:nvGraphicFramePr>
        <p:xfrm>
          <a:off x="9184391" y="2891284"/>
          <a:ext cx="5669561" cy="34979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26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1543">
                  <a:extLst>
                    <a:ext uri="{9D8B030D-6E8A-4147-A177-3AD203B41FA5}">
                      <a16:colId xmlns:a16="http://schemas.microsoft.com/office/drawing/2014/main" val="2330894319"/>
                    </a:ext>
                  </a:extLst>
                </a:gridCol>
              </a:tblGrid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出力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 err="1"/>
                        <a:t>正解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663700" algn="l"/>
                        </a:tabLst>
                        <a:defRPr sz="1800"/>
                      </a:pPr>
                      <a:r>
                        <a:rPr lang="ja-JP" altLang="en-US" sz="3200" dirty="0"/>
                        <a:t>正解 </a:t>
                      </a:r>
                      <a:r>
                        <a:rPr lang="en-US" altLang="ja-JP" sz="3200" dirty="0"/>
                        <a:t>– </a:t>
                      </a:r>
                      <a:r>
                        <a:rPr lang="ja-JP" altLang="en-US" sz="3200" dirty="0"/>
                        <a:t>出力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</a:t>
                      </a:r>
                      <a:r>
                        <a:rPr lang="en-US" sz="3200" dirty="0"/>
                        <a:t>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0.3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</a:t>
                      </a:r>
                      <a:r>
                        <a:rPr lang="en-US" sz="3200" dirty="0"/>
                        <a:t>8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0.2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</a:t>
                      </a:r>
                      <a:r>
                        <a:rPr lang="en-US" sz="3200" dirty="0"/>
                        <a:t>2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0.2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</a:t>
                      </a:r>
                      <a:r>
                        <a:rPr lang="en-US" sz="3200" dirty="0"/>
                        <a:t>1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0.1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表">
            <a:extLst>
              <a:ext uri="{FF2B5EF4-FFF2-40B4-BE49-F238E27FC236}">
                <a16:creationId xmlns:a16="http://schemas.microsoft.com/office/drawing/2014/main" id="{671CFB8C-5EB6-4F18-840A-DDF074C45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231697"/>
              </p:ext>
            </p:extLst>
          </p:nvPr>
        </p:nvGraphicFramePr>
        <p:xfrm>
          <a:off x="16194791" y="2891284"/>
          <a:ext cx="5669561" cy="34979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26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1543">
                  <a:extLst>
                    <a:ext uri="{9D8B030D-6E8A-4147-A177-3AD203B41FA5}">
                      <a16:colId xmlns:a16="http://schemas.microsoft.com/office/drawing/2014/main" val="2330894319"/>
                    </a:ext>
                  </a:extLst>
                </a:gridCol>
              </a:tblGrid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出力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 err="1"/>
                        <a:t>正解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663700" algn="l"/>
                        </a:tabLst>
                        <a:defRPr sz="1800"/>
                      </a:pPr>
                      <a:r>
                        <a:rPr lang="ja-JP" altLang="en-US" sz="3200" dirty="0"/>
                        <a:t>正解 </a:t>
                      </a:r>
                      <a:r>
                        <a:rPr lang="en-US" altLang="ja-JP" sz="3200" dirty="0"/>
                        <a:t>– </a:t>
                      </a:r>
                      <a:r>
                        <a:rPr lang="ja-JP" altLang="en-US" sz="3200" dirty="0"/>
                        <a:t>出力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0.5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0.7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0.4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0.7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誤差">
            <a:extLst>
              <a:ext uri="{FF2B5EF4-FFF2-40B4-BE49-F238E27FC236}">
                <a16:creationId xmlns:a16="http://schemas.microsoft.com/office/drawing/2014/main" id="{E5AD91D6-B88E-4C25-AEFE-EE4644A26097}"/>
              </a:ext>
            </a:extLst>
          </p:cNvPr>
          <p:cNvSpPr txBox="1"/>
          <p:nvPr/>
        </p:nvSpPr>
        <p:spPr>
          <a:xfrm>
            <a:off x="3980532" y="1803707"/>
            <a:ext cx="2151230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4800" dirty="0"/>
              <a:t>①完璧</a:t>
            </a:r>
            <a:endParaRPr sz="4800" dirty="0"/>
          </a:p>
        </p:txBody>
      </p:sp>
      <p:sp>
        <p:nvSpPr>
          <p:cNvPr id="9" name="誤差">
            <a:extLst>
              <a:ext uri="{FF2B5EF4-FFF2-40B4-BE49-F238E27FC236}">
                <a16:creationId xmlns:a16="http://schemas.microsoft.com/office/drawing/2014/main" id="{C6D0CC0A-52A2-4ABC-97EE-CEC9C2C069DD}"/>
              </a:ext>
            </a:extLst>
          </p:cNvPr>
          <p:cNvSpPr txBox="1"/>
          <p:nvPr/>
        </p:nvSpPr>
        <p:spPr>
          <a:xfrm>
            <a:off x="10678765" y="1803707"/>
            <a:ext cx="2766783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4800" dirty="0"/>
              <a:t>②誤差小</a:t>
            </a:r>
            <a:endParaRPr sz="4800" dirty="0"/>
          </a:p>
        </p:txBody>
      </p:sp>
      <p:sp>
        <p:nvSpPr>
          <p:cNvPr id="10" name="誤差">
            <a:extLst>
              <a:ext uri="{FF2B5EF4-FFF2-40B4-BE49-F238E27FC236}">
                <a16:creationId xmlns:a16="http://schemas.microsoft.com/office/drawing/2014/main" id="{8A6B32DD-85A6-4B46-8499-157A03E0FD59}"/>
              </a:ext>
            </a:extLst>
          </p:cNvPr>
          <p:cNvSpPr txBox="1"/>
          <p:nvPr/>
        </p:nvSpPr>
        <p:spPr>
          <a:xfrm>
            <a:off x="17683312" y="1968299"/>
            <a:ext cx="2766783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4800" dirty="0"/>
              <a:t>③誤差大</a:t>
            </a:r>
            <a:endParaRPr lang="en-US" altLang="ja-JP" sz="4800" dirty="0"/>
          </a:p>
        </p:txBody>
      </p:sp>
      <p:sp>
        <p:nvSpPr>
          <p:cNvPr id="11" name="誤差">
            <a:extLst>
              <a:ext uri="{FF2B5EF4-FFF2-40B4-BE49-F238E27FC236}">
                <a16:creationId xmlns:a16="http://schemas.microsoft.com/office/drawing/2014/main" id="{F8AAFDF9-952B-472C-8BB1-AEF7BBE08060}"/>
              </a:ext>
            </a:extLst>
          </p:cNvPr>
          <p:cNvSpPr txBox="1"/>
          <p:nvPr/>
        </p:nvSpPr>
        <p:spPr>
          <a:xfrm>
            <a:off x="5754340" y="9035810"/>
            <a:ext cx="1241365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6000" dirty="0"/>
              <a:t>この誤差をどのように計算するか？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69436685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8" name="表"/>
          <p:cNvGraphicFramePr/>
          <p:nvPr/>
        </p:nvGraphicFramePr>
        <p:xfrm>
          <a:off x="1966490" y="2891284"/>
          <a:ext cx="5669561" cy="34979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26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1543">
                  <a:extLst>
                    <a:ext uri="{9D8B030D-6E8A-4147-A177-3AD203B41FA5}">
                      <a16:colId xmlns:a16="http://schemas.microsoft.com/office/drawing/2014/main" val="2330894319"/>
                    </a:ext>
                  </a:extLst>
                </a:gridCol>
              </a:tblGrid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出力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 err="1"/>
                        <a:t>正解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ja-JP" altLang="en-US" sz="3200" dirty="0"/>
                        <a:t>正解 </a:t>
                      </a:r>
                      <a:r>
                        <a:rPr lang="en-US" altLang="ja-JP" sz="3200" dirty="0"/>
                        <a:t>– </a:t>
                      </a:r>
                      <a:r>
                        <a:rPr lang="ja-JP" altLang="en-US" sz="3200" dirty="0"/>
                        <a:t>出力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1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1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表">
            <a:extLst>
              <a:ext uri="{FF2B5EF4-FFF2-40B4-BE49-F238E27FC236}">
                <a16:creationId xmlns:a16="http://schemas.microsoft.com/office/drawing/2014/main" id="{2BAEFD88-380C-43A6-B14B-C41FF62B45A2}"/>
              </a:ext>
            </a:extLst>
          </p:cNvPr>
          <p:cNvGraphicFramePr/>
          <p:nvPr/>
        </p:nvGraphicFramePr>
        <p:xfrm>
          <a:off x="9184391" y="2891284"/>
          <a:ext cx="5669561" cy="34979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26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1543">
                  <a:extLst>
                    <a:ext uri="{9D8B030D-6E8A-4147-A177-3AD203B41FA5}">
                      <a16:colId xmlns:a16="http://schemas.microsoft.com/office/drawing/2014/main" val="2330894319"/>
                    </a:ext>
                  </a:extLst>
                </a:gridCol>
              </a:tblGrid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出力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 err="1"/>
                        <a:t>正解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ja-JP" altLang="en-US" sz="3200" dirty="0"/>
                        <a:t>正解 </a:t>
                      </a:r>
                      <a:r>
                        <a:rPr lang="en-US" altLang="ja-JP" sz="3200" dirty="0"/>
                        <a:t>– </a:t>
                      </a:r>
                      <a:r>
                        <a:rPr lang="ja-JP" altLang="en-US" sz="3200" dirty="0"/>
                        <a:t>出力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</a:t>
                      </a:r>
                      <a:r>
                        <a:rPr lang="en-US" sz="3200" dirty="0"/>
                        <a:t>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0.3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</a:t>
                      </a:r>
                      <a:r>
                        <a:rPr lang="en-US" sz="3200" dirty="0"/>
                        <a:t>8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0.2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</a:t>
                      </a:r>
                      <a:r>
                        <a:rPr lang="en-US" sz="3200" dirty="0"/>
                        <a:t>2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-0.2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</a:t>
                      </a:r>
                      <a:r>
                        <a:rPr lang="en-US" sz="3200" dirty="0"/>
                        <a:t>1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-0.1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表">
            <a:extLst>
              <a:ext uri="{FF2B5EF4-FFF2-40B4-BE49-F238E27FC236}">
                <a16:creationId xmlns:a16="http://schemas.microsoft.com/office/drawing/2014/main" id="{671CFB8C-5EB6-4F18-840A-DDF074C45509}"/>
              </a:ext>
            </a:extLst>
          </p:cNvPr>
          <p:cNvGraphicFramePr/>
          <p:nvPr/>
        </p:nvGraphicFramePr>
        <p:xfrm>
          <a:off x="16194791" y="2891284"/>
          <a:ext cx="5669561" cy="34979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26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1543">
                  <a:extLst>
                    <a:ext uri="{9D8B030D-6E8A-4147-A177-3AD203B41FA5}">
                      <a16:colId xmlns:a16="http://schemas.microsoft.com/office/drawing/2014/main" val="2330894319"/>
                    </a:ext>
                  </a:extLst>
                </a:gridCol>
              </a:tblGrid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出力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 err="1"/>
                        <a:t>正解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ja-JP" altLang="en-US" sz="3200" dirty="0"/>
                        <a:t>正解 </a:t>
                      </a:r>
                      <a:r>
                        <a:rPr lang="en-US" altLang="ja-JP" sz="3200" dirty="0"/>
                        <a:t>– </a:t>
                      </a:r>
                      <a:r>
                        <a:rPr lang="ja-JP" altLang="en-US" sz="3200" dirty="0"/>
                        <a:t>出力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</a:t>
                      </a:r>
                      <a:r>
                        <a:rPr lang="en-US" sz="3200" dirty="0"/>
                        <a:t>4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0.6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0.7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-0.4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-0.7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誤差">
            <a:extLst>
              <a:ext uri="{FF2B5EF4-FFF2-40B4-BE49-F238E27FC236}">
                <a16:creationId xmlns:a16="http://schemas.microsoft.com/office/drawing/2014/main" id="{3552240C-53E2-45DE-A279-F81B8EEDA755}"/>
              </a:ext>
            </a:extLst>
          </p:cNvPr>
          <p:cNvSpPr txBox="1"/>
          <p:nvPr/>
        </p:nvSpPr>
        <p:spPr>
          <a:xfrm>
            <a:off x="2972972" y="7394638"/>
            <a:ext cx="15709429" cy="4368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4400" dirty="0"/>
              <a:t>この</a:t>
            </a:r>
            <a:r>
              <a:rPr lang="en-US" altLang="ja-JP" sz="4400" dirty="0"/>
              <a:t>4</a:t>
            </a:r>
            <a:r>
              <a:rPr lang="ja-JP" altLang="en-US" sz="4400" dirty="0"/>
              <a:t>回の誤差を計算する</a:t>
            </a:r>
            <a:r>
              <a:rPr lang="ja-JP" altLang="en-US" sz="4400"/>
              <a:t>場合、（正解 </a:t>
            </a:r>
            <a:r>
              <a:rPr lang="en-US" altLang="ja-JP" sz="4400"/>
              <a:t>– </a:t>
            </a:r>
            <a:r>
              <a:rPr lang="ja-JP" altLang="en-US" sz="4400"/>
              <a:t>出力）の和に</a:t>
            </a:r>
            <a:r>
              <a:rPr lang="ja-JP" altLang="en-US" sz="4400" dirty="0"/>
              <a:t>すると</a:t>
            </a:r>
            <a:endParaRPr lang="en-US" altLang="ja-JP" sz="4400" dirty="0"/>
          </a:p>
          <a:p>
            <a:endParaRPr lang="en-US" altLang="ja-JP" sz="4400" dirty="0"/>
          </a:p>
          <a:p>
            <a:r>
              <a:rPr lang="ja-JP" altLang="en-US" sz="4400" dirty="0"/>
              <a:t>①： </a:t>
            </a:r>
            <a:r>
              <a:rPr lang="en-US" altLang="ja-JP" sz="4400" dirty="0"/>
              <a:t>0 + 0 + 0 + 0 = 0</a:t>
            </a:r>
          </a:p>
          <a:p>
            <a:r>
              <a:rPr lang="ja-JP" altLang="en-US" sz="4400" dirty="0"/>
              <a:t>②：</a:t>
            </a:r>
            <a:r>
              <a:rPr lang="en-US" altLang="ja-JP" sz="4400" dirty="0"/>
              <a:t>0.3 + 0.2 + (-0.2) + (-0.1) = 0.2</a:t>
            </a:r>
          </a:p>
          <a:p>
            <a:r>
              <a:rPr lang="ja-JP" altLang="en-US" sz="4400" dirty="0"/>
              <a:t>③：</a:t>
            </a:r>
            <a:r>
              <a:rPr lang="en-US" altLang="ja-JP" sz="4400" dirty="0"/>
              <a:t>0.6 + 0.7 + (-0.4) + (-0.7) = 0.2</a:t>
            </a:r>
          </a:p>
          <a:p>
            <a:endParaRPr lang="en-US" altLang="ja-JP" sz="4400" dirty="0"/>
          </a:p>
          <a:p>
            <a:r>
              <a:rPr lang="ja-JP" altLang="en-US" sz="4400" dirty="0"/>
              <a:t>となり、②と③の誤差が等しくなってしまう（ので不適当）</a:t>
            </a:r>
            <a:endParaRPr lang="en-US" altLang="ja-JP" sz="4400" dirty="0"/>
          </a:p>
        </p:txBody>
      </p:sp>
      <p:sp>
        <p:nvSpPr>
          <p:cNvPr id="12" name="誤差">
            <a:extLst>
              <a:ext uri="{FF2B5EF4-FFF2-40B4-BE49-F238E27FC236}">
                <a16:creationId xmlns:a16="http://schemas.microsoft.com/office/drawing/2014/main" id="{FF667FE1-619E-499F-9108-7329002318BC}"/>
              </a:ext>
            </a:extLst>
          </p:cNvPr>
          <p:cNvSpPr txBox="1"/>
          <p:nvPr/>
        </p:nvSpPr>
        <p:spPr>
          <a:xfrm>
            <a:off x="8434653" y="325526"/>
            <a:ext cx="776013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6000" dirty="0"/>
              <a:t>（正解 </a:t>
            </a:r>
            <a:r>
              <a:rPr lang="en-US" altLang="ja-JP" sz="6000" dirty="0"/>
              <a:t>– </a:t>
            </a:r>
            <a:r>
              <a:rPr lang="ja-JP" altLang="en-US" sz="6000" dirty="0"/>
              <a:t>出力）の和？</a:t>
            </a:r>
            <a:endParaRPr sz="6000" dirty="0"/>
          </a:p>
        </p:txBody>
      </p:sp>
      <p:sp>
        <p:nvSpPr>
          <p:cNvPr id="13" name="誤差">
            <a:extLst>
              <a:ext uri="{FF2B5EF4-FFF2-40B4-BE49-F238E27FC236}">
                <a16:creationId xmlns:a16="http://schemas.microsoft.com/office/drawing/2014/main" id="{702ADC9A-5B82-420C-ACBD-2C47CFECF45D}"/>
              </a:ext>
            </a:extLst>
          </p:cNvPr>
          <p:cNvSpPr txBox="1"/>
          <p:nvPr/>
        </p:nvSpPr>
        <p:spPr>
          <a:xfrm>
            <a:off x="3980532" y="1803707"/>
            <a:ext cx="2151230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4800" dirty="0"/>
              <a:t>①完璧</a:t>
            </a:r>
            <a:endParaRPr sz="4800" dirty="0"/>
          </a:p>
        </p:txBody>
      </p:sp>
      <p:sp>
        <p:nvSpPr>
          <p:cNvPr id="14" name="誤差">
            <a:extLst>
              <a:ext uri="{FF2B5EF4-FFF2-40B4-BE49-F238E27FC236}">
                <a16:creationId xmlns:a16="http://schemas.microsoft.com/office/drawing/2014/main" id="{C4EE074E-6376-46AC-8967-0B50FDF85187}"/>
              </a:ext>
            </a:extLst>
          </p:cNvPr>
          <p:cNvSpPr txBox="1"/>
          <p:nvPr/>
        </p:nvSpPr>
        <p:spPr>
          <a:xfrm>
            <a:off x="10678765" y="1803707"/>
            <a:ext cx="2766783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4800" dirty="0"/>
              <a:t>②誤差小</a:t>
            </a:r>
            <a:endParaRPr sz="4800" dirty="0"/>
          </a:p>
        </p:txBody>
      </p:sp>
      <p:sp>
        <p:nvSpPr>
          <p:cNvPr id="15" name="誤差">
            <a:extLst>
              <a:ext uri="{FF2B5EF4-FFF2-40B4-BE49-F238E27FC236}">
                <a16:creationId xmlns:a16="http://schemas.microsoft.com/office/drawing/2014/main" id="{24D56030-3937-41DB-A1D5-4ED793EB2D73}"/>
              </a:ext>
            </a:extLst>
          </p:cNvPr>
          <p:cNvSpPr txBox="1"/>
          <p:nvPr/>
        </p:nvSpPr>
        <p:spPr>
          <a:xfrm>
            <a:off x="17683312" y="1968299"/>
            <a:ext cx="2766783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4800" dirty="0"/>
              <a:t>③誤差大</a:t>
            </a:r>
            <a:endParaRPr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382550141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8" name="表"/>
          <p:cNvGraphicFramePr/>
          <p:nvPr/>
        </p:nvGraphicFramePr>
        <p:xfrm>
          <a:off x="1966490" y="2891284"/>
          <a:ext cx="5669561" cy="34979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26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1543">
                  <a:extLst>
                    <a:ext uri="{9D8B030D-6E8A-4147-A177-3AD203B41FA5}">
                      <a16:colId xmlns:a16="http://schemas.microsoft.com/office/drawing/2014/main" val="2330894319"/>
                    </a:ext>
                  </a:extLst>
                </a:gridCol>
              </a:tblGrid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出力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 err="1"/>
                        <a:t>正解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ja-JP" altLang="en-US" sz="3200" dirty="0"/>
                        <a:t>正解 </a:t>
                      </a:r>
                      <a:r>
                        <a:rPr lang="en-US" altLang="ja-JP" sz="3200" dirty="0"/>
                        <a:t>– </a:t>
                      </a:r>
                      <a:r>
                        <a:rPr lang="ja-JP" altLang="en-US" sz="3200" dirty="0"/>
                        <a:t>出力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1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1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表">
            <a:extLst>
              <a:ext uri="{FF2B5EF4-FFF2-40B4-BE49-F238E27FC236}">
                <a16:creationId xmlns:a16="http://schemas.microsoft.com/office/drawing/2014/main" id="{2BAEFD88-380C-43A6-B14B-C41FF62B45A2}"/>
              </a:ext>
            </a:extLst>
          </p:cNvPr>
          <p:cNvGraphicFramePr/>
          <p:nvPr/>
        </p:nvGraphicFramePr>
        <p:xfrm>
          <a:off x="9184391" y="2891284"/>
          <a:ext cx="5669561" cy="34979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26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1543">
                  <a:extLst>
                    <a:ext uri="{9D8B030D-6E8A-4147-A177-3AD203B41FA5}">
                      <a16:colId xmlns:a16="http://schemas.microsoft.com/office/drawing/2014/main" val="2330894319"/>
                    </a:ext>
                  </a:extLst>
                </a:gridCol>
              </a:tblGrid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出力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 err="1"/>
                        <a:t>正解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ja-JP" altLang="en-US" sz="3200" dirty="0"/>
                        <a:t>正解 </a:t>
                      </a:r>
                      <a:r>
                        <a:rPr lang="en-US" altLang="ja-JP" sz="3200" dirty="0"/>
                        <a:t>– </a:t>
                      </a:r>
                      <a:r>
                        <a:rPr lang="ja-JP" altLang="en-US" sz="3200" dirty="0"/>
                        <a:t>出力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</a:t>
                      </a:r>
                      <a:r>
                        <a:rPr lang="en-US" sz="3200" dirty="0"/>
                        <a:t>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0.3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</a:t>
                      </a:r>
                      <a:r>
                        <a:rPr lang="en-US" sz="3200" dirty="0"/>
                        <a:t>8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0.2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</a:t>
                      </a:r>
                      <a:r>
                        <a:rPr lang="en-US" sz="3200" dirty="0"/>
                        <a:t>2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-0.2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</a:t>
                      </a:r>
                      <a:r>
                        <a:rPr lang="en-US" sz="3200" dirty="0"/>
                        <a:t>1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-0.1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表">
            <a:extLst>
              <a:ext uri="{FF2B5EF4-FFF2-40B4-BE49-F238E27FC236}">
                <a16:creationId xmlns:a16="http://schemas.microsoft.com/office/drawing/2014/main" id="{671CFB8C-5EB6-4F18-840A-DDF074C45509}"/>
              </a:ext>
            </a:extLst>
          </p:cNvPr>
          <p:cNvGraphicFramePr/>
          <p:nvPr/>
        </p:nvGraphicFramePr>
        <p:xfrm>
          <a:off x="16194791" y="2891284"/>
          <a:ext cx="5669561" cy="34979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26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1543">
                  <a:extLst>
                    <a:ext uri="{9D8B030D-6E8A-4147-A177-3AD203B41FA5}">
                      <a16:colId xmlns:a16="http://schemas.microsoft.com/office/drawing/2014/main" val="2330894319"/>
                    </a:ext>
                  </a:extLst>
                </a:gridCol>
              </a:tblGrid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出力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 err="1"/>
                        <a:t>正解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ja-JP" altLang="en-US" sz="3200" dirty="0"/>
                        <a:t>正解 </a:t>
                      </a:r>
                      <a:r>
                        <a:rPr lang="en-US" altLang="ja-JP" sz="3200" dirty="0"/>
                        <a:t>– </a:t>
                      </a:r>
                      <a:r>
                        <a:rPr lang="ja-JP" altLang="en-US" sz="3200" dirty="0"/>
                        <a:t>出力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</a:t>
                      </a:r>
                      <a:r>
                        <a:rPr lang="en-US" sz="3200" dirty="0"/>
                        <a:t>4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0.6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0.7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-0.4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0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-0.7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誤差">
            <a:extLst>
              <a:ext uri="{FF2B5EF4-FFF2-40B4-BE49-F238E27FC236}">
                <a16:creationId xmlns:a16="http://schemas.microsoft.com/office/drawing/2014/main" id="{3552240C-53E2-45DE-A279-F81B8EEDA755}"/>
              </a:ext>
            </a:extLst>
          </p:cNvPr>
          <p:cNvSpPr txBox="1"/>
          <p:nvPr/>
        </p:nvSpPr>
        <p:spPr>
          <a:xfrm>
            <a:off x="2972972" y="7394638"/>
            <a:ext cx="15709429" cy="4368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 altLang="ja-JP" sz="4400" dirty="0"/>
              <a:t>(</a:t>
            </a:r>
            <a:r>
              <a:rPr lang="ja-JP" altLang="en-US" sz="4400" dirty="0"/>
              <a:t>正解 </a:t>
            </a:r>
            <a:r>
              <a:rPr lang="en-US" altLang="ja-JP" sz="4400" dirty="0"/>
              <a:t>– </a:t>
            </a:r>
            <a:r>
              <a:rPr lang="ja-JP" altLang="en-US" sz="4400" dirty="0"/>
              <a:t>出力</a:t>
            </a:r>
            <a:r>
              <a:rPr lang="en-US" altLang="ja-JP" sz="4400" dirty="0"/>
              <a:t>)</a:t>
            </a:r>
            <a:r>
              <a:rPr lang="en-US" altLang="ja-JP" sz="4400" baseline="30000" dirty="0"/>
              <a:t>2</a:t>
            </a:r>
            <a:r>
              <a:rPr lang="ja-JP" altLang="en-US" sz="4400" dirty="0"/>
              <a:t>の和にすると</a:t>
            </a:r>
            <a:endParaRPr lang="en-US" altLang="ja-JP" sz="4400" dirty="0"/>
          </a:p>
          <a:p>
            <a:endParaRPr lang="en-US" altLang="ja-JP" sz="4400" dirty="0"/>
          </a:p>
          <a:p>
            <a:r>
              <a:rPr lang="ja-JP" altLang="en-US" sz="4400" dirty="0"/>
              <a:t>①： </a:t>
            </a:r>
            <a:r>
              <a:rPr lang="en-US" altLang="ja-JP" sz="4400" dirty="0"/>
              <a:t>0</a:t>
            </a:r>
            <a:r>
              <a:rPr lang="en-US" altLang="ja-JP" sz="4400" baseline="30000" dirty="0"/>
              <a:t>2</a:t>
            </a:r>
            <a:r>
              <a:rPr lang="en-US" altLang="ja-JP" sz="4400" dirty="0"/>
              <a:t>+ 0</a:t>
            </a:r>
            <a:r>
              <a:rPr lang="en-US" altLang="ja-JP" sz="4400" baseline="30000" dirty="0"/>
              <a:t>2</a:t>
            </a:r>
            <a:r>
              <a:rPr lang="en-US" altLang="ja-JP" sz="4400" dirty="0"/>
              <a:t> + 0</a:t>
            </a:r>
            <a:r>
              <a:rPr lang="en-US" altLang="ja-JP" sz="4400" baseline="30000" dirty="0"/>
              <a:t>2</a:t>
            </a:r>
            <a:r>
              <a:rPr lang="en-US" altLang="ja-JP" sz="4400" dirty="0"/>
              <a:t> + 0</a:t>
            </a:r>
            <a:r>
              <a:rPr lang="en-US" altLang="ja-JP" sz="4400" baseline="30000" dirty="0"/>
              <a:t>2</a:t>
            </a:r>
            <a:r>
              <a:rPr lang="en-US" altLang="ja-JP" sz="4400" dirty="0"/>
              <a:t> = 0</a:t>
            </a:r>
          </a:p>
          <a:p>
            <a:r>
              <a:rPr lang="ja-JP" altLang="en-US" sz="4400" dirty="0"/>
              <a:t>②：</a:t>
            </a:r>
            <a:r>
              <a:rPr lang="en-US" altLang="ja-JP" sz="4400" dirty="0"/>
              <a:t>0.3</a:t>
            </a:r>
            <a:r>
              <a:rPr lang="en-US" altLang="ja-JP" sz="4400" baseline="30000" dirty="0"/>
              <a:t>2</a:t>
            </a:r>
            <a:r>
              <a:rPr lang="en-US" altLang="ja-JP" sz="4400" dirty="0"/>
              <a:t> + 0.2</a:t>
            </a:r>
            <a:r>
              <a:rPr lang="en-US" altLang="ja-JP" sz="4400" baseline="30000" dirty="0"/>
              <a:t>2</a:t>
            </a:r>
            <a:r>
              <a:rPr lang="en-US" altLang="ja-JP" sz="4400" dirty="0"/>
              <a:t> + (-0.2)</a:t>
            </a:r>
            <a:r>
              <a:rPr lang="en-US" altLang="ja-JP" sz="4400" baseline="30000" dirty="0"/>
              <a:t>2</a:t>
            </a:r>
            <a:r>
              <a:rPr lang="en-US" altLang="ja-JP" sz="4400" dirty="0"/>
              <a:t> + (-0.1)</a:t>
            </a:r>
            <a:r>
              <a:rPr lang="en-US" altLang="ja-JP" sz="4400" baseline="30000" dirty="0"/>
              <a:t>2</a:t>
            </a:r>
            <a:r>
              <a:rPr lang="en-US" altLang="ja-JP" sz="4400" dirty="0"/>
              <a:t> = 0.09 + 0.04 + 0.04 + 0.01 = 0.18</a:t>
            </a:r>
          </a:p>
          <a:p>
            <a:r>
              <a:rPr lang="ja-JP" altLang="en-US" sz="4400" dirty="0"/>
              <a:t>③：</a:t>
            </a:r>
            <a:r>
              <a:rPr lang="en-US" altLang="ja-JP" sz="4400" dirty="0"/>
              <a:t>0.6</a:t>
            </a:r>
            <a:r>
              <a:rPr lang="en-US" altLang="ja-JP" sz="4400" baseline="30000" dirty="0"/>
              <a:t>2</a:t>
            </a:r>
            <a:r>
              <a:rPr lang="en-US" altLang="ja-JP" sz="4400" dirty="0"/>
              <a:t> + 0.7</a:t>
            </a:r>
            <a:r>
              <a:rPr lang="en-US" altLang="ja-JP" sz="4400" baseline="30000" dirty="0"/>
              <a:t>2</a:t>
            </a:r>
            <a:r>
              <a:rPr lang="en-US" altLang="ja-JP" sz="4400" dirty="0"/>
              <a:t> + (-0.4)</a:t>
            </a:r>
            <a:r>
              <a:rPr lang="en-US" altLang="ja-JP" sz="4400" baseline="30000" dirty="0"/>
              <a:t>2</a:t>
            </a:r>
            <a:r>
              <a:rPr lang="en-US" altLang="ja-JP" sz="4400" dirty="0"/>
              <a:t> + (-0.7)</a:t>
            </a:r>
            <a:r>
              <a:rPr lang="en-US" altLang="ja-JP" sz="4400" baseline="30000" dirty="0"/>
              <a:t>2</a:t>
            </a:r>
            <a:r>
              <a:rPr lang="en-US" altLang="ja-JP" sz="4400" dirty="0"/>
              <a:t> = 0.36 + 0.49 + 0.16 + 0.49 = 1.50</a:t>
            </a:r>
          </a:p>
          <a:p>
            <a:endParaRPr lang="en-US" altLang="ja-JP" sz="4400" dirty="0"/>
          </a:p>
          <a:p>
            <a:r>
              <a:rPr lang="ja-JP" altLang="en-US" sz="4400" dirty="0"/>
              <a:t>となり、正しく誤差を① </a:t>
            </a:r>
            <a:r>
              <a:rPr lang="en-US" altLang="ja-JP" sz="4400" dirty="0"/>
              <a:t>&lt;</a:t>
            </a:r>
            <a:r>
              <a:rPr lang="ja-JP" altLang="en-US" sz="4400" dirty="0"/>
              <a:t> ② </a:t>
            </a:r>
            <a:r>
              <a:rPr lang="en-US" altLang="ja-JP" sz="4400" dirty="0"/>
              <a:t>&lt; </a:t>
            </a:r>
            <a:r>
              <a:rPr lang="ja-JP" altLang="en-US" sz="4400" dirty="0"/>
              <a:t>③と評価できます。</a:t>
            </a:r>
            <a:endParaRPr lang="en-US" altLang="ja-JP" sz="4400" dirty="0"/>
          </a:p>
        </p:txBody>
      </p:sp>
      <p:sp>
        <p:nvSpPr>
          <p:cNvPr id="12" name="誤差">
            <a:extLst>
              <a:ext uri="{FF2B5EF4-FFF2-40B4-BE49-F238E27FC236}">
                <a16:creationId xmlns:a16="http://schemas.microsoft.com/office/drawing/2014/main" id="{FF667FE1-619E-499F-9108-7329002318BC}"/>
              </a:ext>
            </a:extLst>
          </p:cNvPr>
          <p:cNvSpPr txBox="1"/>
          <p:nvPr/>
        </p:nvSpPr>
        <p:spPr>
          <a:xfrm>
            <a:off x="9659550" y="342914"/>
            <a:ext cx="394979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6000" dirty="0"/>
              <a:t>残差平方和</a:t>
            </a:r>
            <a:endParaRPr sz="6000" dirty="0"/>
          </a:p>
        </p:txBody>
      </p:sp>
      <p:sp>
        <p:nvSpPr>
          <p:cNvPr id="13" name="誤差">
            <a:extLst>
              <a:ext uri="{FF2B5EF4-FFF2-40B4-BE49-F238E27FC236}">
                <a16:creationId xmlns:a16="http://schemas.microsoft.com/office/drawing/2014/main" id="{702ADC9A-5B82-420C-ACBD-2C47CFECF45D}"/>
              </a:ext>
            </a:extLst>
          </p:cNvPr>
          <p:cNvSpPr txBox="1"/>
          <p:nvPr/>
        </p:nvSpPr>
        <p:spPr>
          <a:xfrm>
            <a:off x="3980532" y="1803707"/>
            <a:ext cx="2151230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4800" dirty="0"/>
              <a:t>①完璧</a:t>
            </a:r>
            <a:endParaRPr sz="4800" dirty="0"/>
          </a:p>
        </p:txBody>
      </p:sp>
      <p:sp>
        <p:nvSpPr>
          <p:cNvPr id="14" name="誤差">
            <a:extLst>
              <a:ext uri="{FF2B5EF4-FFF2-40B4-BE49-F238E27FC236}">
                <a16:creationId xmlns:a16="http://schemas.microsoft.com/office/drawing/2014/main" id="{C4EE074E-6376-46AC-8967-0B50FDF85187}"/>
              </a:ext>
            </a:extLst>
          </p:cNvPr>
          <p:cNvSpPr txBox="1"/>
          <p:nvPr/>
        </p:nvSpPr>
        <p:spPr>
          <a:xfrm>
            <a:off x="10678765" y="1803707"/>
            <a:ext cx="2766783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4800" dirty="0"/>
              <a:t>②誤差小</a:t>
            </a:r>
            <a:endParaRPr sz="4800" dirty="0"/>
          </a:p>
        </p:txBody>
      </p:sp>
      <p:sp>
        <p:nvSpPr>
          <p:cNvPr id="15" name="誤差">
            <a:extLst>
              <a:ext uri="{FF2B5EF4-FFF2-40B4-BE49-F238E27FC236}">
                <a16:creationId xmlns:a16="http://schemas.microsoft.com/office/drawing/2014/main" id="{24D56030-3937-41DB-A1D5-4ED793EB2D73}"/>
              </a:ext>
            </a:extLst>
          </p:cNvPr>
          <p:cNvSpPr txBox="1"/>
          <p:nvPr/>
        </p:nvSpPr>
        <p:spPr>
          <a:xfrm>
            <a:off x="17683312" y="1968299"/>
            <a:ext cx="2766783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4800" dirty="0"/>
              <a:t>③誤差大</a:t>
            </a:r>
            <a:endParaRPr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78721696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8" name="表"/>
          <p:cNvGraphicFramePr/>
          <p:nvPr>
            <p:extLst>
              <p:ext uri="{D42A27DB-BD31-4B8C-83A1-F6EECF244321}">
                <p14:modId xmlns:p14="http://schemas.microsoft.com/office/powerpoint/2010/main" val="1422905784"/>
              </p:ext>
            </p:extLst>
          </p:nvPr>
        </p:nvGraphicFramePr>
        <p:xfrm>
          <a:off x="1225296" y="3769108"/>
          <a:ext cx="7187183" cy="416788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35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8415">
                  <a:extLst>
                    <a:ext uri="{9D8B030D-6E8A-4147-A177-3AD203B41FA5}">
                      <a16:colId xmlns:a16="http://schemas.microsoft.com/office/drawing/2014/main" val="2330894319"/>
                    </a:ext>
                  </a:extLst>
                </a:gridCol>
              </a:tblGrid>
              <a:tr h="83357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ja-JP" altLang="en-US" sz="4000" dirty="0" err="1"/>
                        <a:t>正解</a:t>
                      </a:r>
                      <a:r>
                        <a:rPr lang="en-US" sz="4000" dirty="0" err="1"/>
                        <a:t>t</a:t>
                      </a:r>
                      <a:endParaRPr sz="4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ja-JP" altLang="en-US" sz="4000" dirty="0" err="1"/>
                        <a:t>予測</a:t>
                      </a:r>
                      <a:r>
                        <a:rPr lang="en-US" sz="4000" dirty="0" err="1"/>
                        <a:t>y</a:t>
                      </a:r>
                      <a:endParaRPr sz="4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ja-JP" altLang="en-US" sz="4000" dirty="0"/>
                        <a:t>予測</a:t>
                      </a:r>
                      <a:r>
                        <a:rPr lang="en-US" altLang="ja-JP" sz="4000" dirty="0"/>
                        <a:t>y</a:t>
                      </a:r>
                      <a:r>
                        <a:rPr lang="ja-JP" altLang="en-US" sz="4000" dirty="0"/>
                        <a:t> </a:t>
                      </a:r>
                      <a:r>
                        <a:rPr lang="en-US" altLang="ja-JP" sz="4000" dirty="0"/>
                        <a:t>– </a:t>
                      </a:r>
                      <a:r>
                        <a:rPr lang="ja-JP" altLang="en-US" sz="4000" dirty="0"/>
                        <a:t>正解</a:t>
                      </a:r>
                      <a:r>
                        <a:rPr lang="en-US" altLang="ja-JP" sz="4000" dirty="0"/>
                        <a:t>t</a:t>
                      </a:r>
                      <a:endParaRPr sz="40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57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4000" dirty="0"/>
                        <a:t>t</a:t>
                      </a:r>
                      <a:r>
                        <a:rPr lang="en-US" sz="4000" baseline="-25000" dirty="0"/>
                        <a:t>1</a:t>
                      </a:r>
                      <a:endParaRPr sz="4000" baseline="-25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4000" dirty="0"/>
                        <a:t>y</a:t>
                      </a:r>
                      <a:r>
                        <a:rPr lang="en-US" sz="4000" baseline="-25000" dirty="0"/>
                        <a:t>1</a:t>
                      </a:r>
                      <a:endParaRPr sz="4000" baseline="-25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4000" dirty="0"/>
                        <a:t>y</a:t>
                      </a:r>
                      <a:r>
                        <a:rPr lang="en-US" sz="4000" baseline="-25000" dirty="0"/>
                        <a:t>1</a:t>
                      </a:r>
                      <a:r>
                        <a:rPr lang="en-US" sz="4000" dirty="0"/>
                        <a:t>-t</a:t>
                      </a:r>
                      <a:r>
                        <a:rPr lang="en-US" sz="4000" baseline="-25000" dirty="0"/>
                        <a:t>1</a:t>
                      </a:r>
                      <a:endParaRPr sz="4000" baseline="-250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357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4000" dirty="0"/>
                        <a:t>t</a:t>
                      </a:r>
                      <a:r>
                        <a:rPr lang="en-US" sz="4000" baseline="-25000" dirty="0"/>
                        <a:t>2</a:t>
                      </a:r>
                      <a:endParaRPr sz="4000" baseline="-25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4000" dirty="0"/>
                        <a:t>y</a:t>
                      </a:r>
                      <a:r>
                        <a:rPr lang="en-US" sz="4000" baseline="-25000" dirty="0"/>
                        <a:t>2</a:t>
                      </a:r>
                      <a:endParaRPr sz="4000" baseline="-25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4000" dirty="0"/>
                        <a:t>y</a:t>
                      </a:r>
                      <a:r>
                        <a:rPr lang="en-US" sz="4000" baseline="-25000" dirty="0"/>
                        <a:t>2</a:t>
                      </a:r>
                      <a:r>
                        <a:rPr lang="en-US" sz="4000" dirty="0"/>
                        <a:t>-t</a:t>
                      </a:r>
                      <a:r>
                        <a:rPr lang="en-US" sz="4000" baseline="-25000" dirty="0"/>
                        <a:t>2</a:t>
                      </a:r>
                      <a:endParaRPr sz="4000" baseline="-250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357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ja-JP" altLang="en-US" sz="4000" dirty="0"/>
                        <a:t>・・・</a:t>
                      </a:r>
                      <a:endParaRPr sz="4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663700" algn="l"/>
                        </a:tabLst>
                        <a:defRPr sz="1800"/>
                      </a:pPr>
                      <a:r>
                        <a:rPr lang="ja-JP" altLang="en-US" sz="4000" dirty="0"/>
                        <a:t>・・・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663700" algn="l"/>
                        </a:tabLst>
                        <a:defRPr sz="1800"/>
                      </a:pPr>
                      <a:r>
                        <a:rPr lang="ja-JP" altLang="en-US" sz="4000" dirty="0"/>
                        <a:t>・・・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005057"/>
                  </a:ext>
                </a:extLst>
              </a:tr>
              <a:tr h="83357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4000" dirty="0" err="1"/>
                        <a:t>t</a:t>
                      </a:r>
                      <a:r>
                        <a:rPr lang="en-US" sz="4000" baseline="-25000" dirty="0" err="1"/>
                        <a:t>n</a:t>
                      </a:r>
                      <a:endParaRPr sz="4000" baseline="-25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4000" dirty="0" err="1"/>
                        <a:t>y</a:t>
                      </a:r>
                      <a:r>
                        <a:rPr lang="en-US" sz="4000" baseline="-25000" dirty="0" err="1"/>
                        <a:t>n</a:t>
                      </a:r>
                      <a:endParaRPr sz="4000" baseline="-25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4000" dirty="0" err="1"/>
                        <a:t>y</a:t>
                      </a:r>
                      <a:r>
                        <a:rPr lang="en-US" sz="4000" baseline="-25000" dirty="0" err="1"/>
                        <a:t>n</a:t>
                      </a:r>
                      <a:r>
                        <a:rPr lang="en-US" sz="4000" dirty="0" err="1"/>
                        <a:t>-t</a:t>
                      </a:r>
                      <a:r>
                        <a:rPr lang="en-US" sz="4000" baseline="-25000" dirty="0" err="1"/>
                        <a:t>n</a:t>
                      </a:r>
                      <a:endParaRPr sz="4000" baseline="-25000" dirty="0"/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誤差">
            <a:extLst>
              <a:ext uri="{FF2B5EF4-FFF2-40B4-BE49-F238E27FC236}">
                <a16:creationId xmlns:a16="http://schemas.microsoft.com/office/drawing/2014/main" id="{3552240C-53E2-45DE-A279-F81B8EEDA755}"/>
              </a:ext>
            </a:extLst>
          </p:cNvPr>
          <p:cNvSpPr txBox="1"/>
          <p:nvPr/>
        </p:nvSpPr>
        <p:spPr>
          <a:xfrm>
            <a:off x="9073739" y="10029808"/>
            <a:ext cx="5180905" cy="71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4400" dirty="0"/>
              <a:t>と表すことが出来る</a:t>
            </a:r>
            <a:endParaRPr lang="en-US" altLang="ja-JP" sz="4400" dirty="0"/>
          </a:p>
        </p:txBody>
      </p:sp>
      <p:sp>
        <p:nvSpPr>
          <p:cNvPr id="12" name="誤差">
            <a:extLst>
              <a:ext uri="{FF2B5EF4-FFF2-40B4-BE49-F238E27FC236}">
                <a16:creationId xmlns:a16="http://schemas.microsoft.com/office/drawing/2014/main" id="{FF667FE1-619E-499F-9108-7329002318BC}"/>
              </a:ext>
            </a:extLst>
          </p:cNvPr>
          <p:cNvSpPr txBox="1"/>
          <p:nvPr/>
        </p:nvSpPr>
        <p:spPr>
          <a:xfrm>
            <a:off x="9659550" y="342914"/>
            <a:ext cx="394979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6000" dirty="0"/>
              <a:t>残差平方和</a:t>
            </a:r>
            <a:endParaRPr sz="6000" dirty="0"/>
          </a:p>
        </p:txBody>
      </p:sp>
      <p:sp>
        <p:nvSpPr>
          <p:cNvPr id="13" name="誤差">
            <a:extLst>
              <a:ext uri="{FF2B5EF4-FFF2-40B4-BE49-F238E27FC236}">
                <a16:creationId xmlns:a16="http://schemas.microsoft.com/office/drawing/2014/main" id="{702ADC9A-5B82-420C-ACBD-2C47CFECF45D}"/>
              </a:ext>
            </a:extLst>
          </p:cNvPr>
          <p:cNvSpPr txBox="1"/>
          <p:nvPr/>
        </p:nvSpPr>
        <p:spPr>
          <a:xfrm>
            <a:off x="5809332" y="2033639"/>
            <a:ext cx="15177232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4800" dirty="0"/>
              <a:t>これを一般化した式で表すと誤差</a:t>
            </a:r>
            <a:r>
              <a:rPr lang="en-US" altLang="ja-JP" sz="4800" dirty="0"/>
              <a:t>E</a:t>
            </a:r>
            <a:r>
              <a:rPr lang="ja-JP" altLang="en-US" sz="4800" dirty="0"/>
              <a:t>（＝残差平方和）は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2D864B3A-DAFB-3239-6682-B0A2990CFE92}"/>
                  </a:ext>
                </a:extLst>
              </p:cNvPr>
              <p:cNvSpPr txBox="1"/>
              <p:nvPr/>
            </p:nvSpPr>
            <p:spPr>
              <a:xfrm>
                <a:off x="11159548" y="4466773"/>
                <a:ext cx="8346815" cy="27725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𝐿</m:t>
                      </m:r>
                      <m:r>
                        <a:rPr kumimoji="0" lang="en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𝑖</m:t>
                          </m:r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ja-JP" sz="66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ヒラギノ角ゴ ProN W6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ja-JP" sz="6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6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6600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ja-JP" sz="6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ja-JP" sz="6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ja-JP" sz="6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6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ja-JP" sz="6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altLang="ja-JP" sz="66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ヒラギノ角ゴ ProN W6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ja-JP" altLang="en-US" sz="6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2D864B3A-DAFB-3239-6682-B0A2990CF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548" y="4466773"/>
                <a:ext cx="8346815" cy="2772554"/>
              </a:xfrm>
              <a:prstGeom prst="rect">
                <a:avLst/>
              </a:prstGeom>
              <a:blipFill>
                <a:blip r:embed="rId2"/>
                <a:stretch>
                  <a:fillRect l="-7599" t="-120000" b="-1818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95436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誤差">
            <a:extLst>
              <a:ext uri="{FF2B5EF4-FFF2-40B4-BE49-F238E27FC236}">
                <a16:creationId xmlns:a16="http://schemas.microsoft.com/office/drawing/2014/main" id="{FF667FE1-619E-499F-9108-7329002318BC}"/>
              </a:ext>
            </a:extLst>
          </p:cNvPr>
          <p:cNvSpPr txBox="1"/>
          <p:nvPr/>
        </p:nvSpPr>
        <p:spPr>
          <a:xfrm>
            <a:off x="1803025" y="2862308"/>
            <a:ext cx="394979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6000" dirty="0"/>
              <a:t>残差平方和</a:t>
            </a:r>
            <a:endParaRPr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71885B7-EC53-3089-40C5-2E58F6F27FC4}"/>
                  </a:ext>
                </a:extLst>
              </p:cNvPr>
              <p:cNvSpPr txBox="1"/>
              <p:nvPr/>
            </p:nvSpPr>
            <p:spPr>
              <a:xfrm>
                <a:off x="436130" y="4670010"/>
                <a:ext cx="8346815" cy="27725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𝐿</m:t>
                      </m:r>
                      <m:r>
                        <a:rPr kumimoji="0" lang="en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𝑖</m:t>
                          </m:r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ja-JP" sz="66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ヒラギノ角ゴ ProN W6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ja-JP" sz="6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6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6600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ja-JP" sz="6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ja-JP" sz="6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ja-JP" sz="6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6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ja-JP" sz="6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altLang="ja-JP" sz="66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ヒラギノ角ゴ ProN W6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ja-JP" altLang="en-US" sz="6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71885B7-EC53-3089-40C5-2E58F6F27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30" y="4670010"/>
                <a:ext cx="8346815" cy="2772554"/>
              </a:xfrm>
              <a:prstGeom prst="rect">
                <a:avLst/>
              </a:prstGeom>
              <a:blipFill>
                <a:blip r:embed="rId2"/>
                <a:stretch>
                  <a:fillRect l="-7599" t="-120000" b="-18136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誤差">
            <a:extLst>
              <a:ext uri="{FF2B5EF4-FFF2-40B4-BE49-F238E27FC236}">
                <a16:creationId xmlns:a16="http://schemas.microsoft.com/office/drawing/2014/main" id="{D54827B6-4A58-683E-3CD5-383D393E4619}"/>
              </a:ext>
            </a:extLst>
          </p:cNvPr>
          <p:cNvSpPr txBox="1"/>
          <p:nvPr/>
        </p:nvSpPr>
        <p:spPr>
          <a:xfrm>
            <a:off x="9728823" y="2862308"/>
            <a:ext cx="39497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6000" dirty="0"/>
              <a:t>二乗和誤差</a:t>
            </a:r>
            <a:endParaRPr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D5F238F-E679-EB49-25CF-76975FCC0E9C}"/>
                  </a:ext>
                </a:extLst>
              </p:cNvPr>
              <p:cNvSpPr txBox="1"/>
              <p:nvPr/>
            </p:nvSpPr>
            <p:spPr>
              <a:xfrm>
                <a:off x="7896415" y="4577355"/>
                <a:ext cx="8346815" cy="27725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𝐿</m:t>
                      </m:r>
                      <m:r>
                        <a:rPr kumimoji="0" lang="en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=</m:t>
                      </m:r>
                      <m:f>
                        <m:fPr>
                          <m:ctrlPr>
                            <a:rPr kumimoji="0" lang="en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</m:ctrlPr>
                        </m:fPr>
                        <m:num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𝑖</m:t>
                          </m:r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ja-JP" sz="66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ヒラギノ角ゴ ProN W6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ja-JP" sz="6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6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6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ja-JP" sz="6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ja-JP" sz="6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ja-JP" sz="6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6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ja-JP" sz="6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altLang="ja-JP" sz="66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ヒラギノ角ゴ ProN W6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ja-JP" altLang="en-US" sz="6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D5F238F-E679-EB49-25CF-76975FCC0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415" y="4577355"/>
                <a:ext cx="8346815" cy="2772554"/>
              </a:xfrm>
              <a:prstGeom prst="rect">
                <a:avLst/>
              </a:prstGeom>
              <a:blipFill>
                <a:blip r:embed="rId3"/>
                <a:stretch>
                  <a:fillRect l="-3035" t="-120548" b="-1826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誤差">
            <a:extLst>
              <a:ext uri="{FF2B5EF4-FFF2-40B4-BE49-F238E27FC236}">
                <a16:creationId xmlns:a16="http://schemas.microsoft.com/office/drawing/2014/main" id="{E8118344-7A68-C4DA-5AEB-6E1190C1FB82}"/>
              </a:ext>
            </a:extLst>
          </p:cNvPr>
          <p:cNvSpPr txBox="1"/>
          <p:nvPr/>
        </p:nvSpPr>
        <p:spPr>
          <a:xfrm>
            <a:off x="16243230" y="2862308"/>
            <a:ext cx="779700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6000" dirty="0"/>
              <a:t>交差エントロピー誤差</a:t>
            </a:r>
            <a:endParaRPr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FC707CF-D3A8-B7B5-C7A1-FA2E56580E7F}"/>
                  </a:ext>
                </a:extLst>
              </p:cNvPr>
              <p:cNvSpPr txBox="1"/>
              <p:nvPr/>
            </p:nvSpPr>
            <p:spPr>
              <a:xfrm>
                <a:off x="15906952" y="4577355"/>
                <a:ext cx="9078335" cy="27725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𝐿</m:t>
                      </m:r>
                      <m:r>
                        <a:rPr kumimoji="0" lang="en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0" lang="en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𝑖</m:t>
                          </m:r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en" altLang="ja-JP" sz="66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ヒラギノ角ゴ ProN W6"/>
                                </a:rPr>
                              </m:ctrlPr>
                            </m:sSubPr>
                            <m:e>
                              <m:r>
                                <a:rPr kumimoji="0" lang="en-US" altLang="ja-JP" sz="66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ヒラギノ角ゴ ProN W6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altLang="ja-JP" sz="66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ヒラギノ角ゴ ProN W6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kumimoji="0" lang="en-US" altLang="ja-JP" sz="6600" b="0" i="0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log</m:t>
                          </m:r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en-US" altLang="ja-JP" sz="66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ヒラギノ角ゴ ProN W6"/>
                                </a:rPr>
                              </m:ctrlPr>
                            </m:sSubPr>
                            <m:e>
                              <m:r>
                                <a:rPr kumimoji="0" lang="en-US" altLang="ja-JP" sz="66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ヒラギノ角ゴ ProN W6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ja-JP" sz="66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ヒラギノ角ゴ ProN W6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ja-JP" altLang="en-US" sz="6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FC707CF-D3A8-B7B5-C7A1-FA2E5658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952" y="4577355"/>
                <a:ext cx="9078335" cy="2772554"/>
              </a:xfrm>
              <a:prstGeom prst="rect">
                <a:avLst/>
              </a:prstGeom>
              <a:blipFill>
                <a:blip r:embed="rId4"/>
                <a:stretch>
                  <a:fillRect t="-120548" b="-1826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CC53404-1151-DF2B-AD1A-8B0EBEA3A70F}"/>
              </a:ext>
            </a:extLst>
          </p:cNvPr>
          <p:cNvSpPr txBox="1"/>
          <p:nvPr/>
        </p:nvSpPr>
        <p:spPr>
          <a:xfrm>
            <a:off x="17412387" y="8414017"/>
            <a:ext cx="662784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7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分類問題で使用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40D717-17AA-4F23-FB3A-3E73CFD6053C}"/>
              </a:ext>
            </a:extLst>
          </p:cNvPr>
          <p:cNvSpPr txBox="1"/>
          <p:nvPr/>
        </p:nvSpPr>
        <p:spPr>
          <a:xfrm>
            <a:off x="4582490" y="8414017"/>
            <a:ext cx="662784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7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回帰問題で使用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C0BA24-7CD2-7056-704C-6A3C9B72BA00}"/>
              </a:ext>
            </a:extLst>
          </p:cNvPr>
          <p:cNvSpPr txBox="1"/>
          <p:nvPr/>
        </p:nvSpPr>
        <p:spPr>
          <a:xfrm>
            <a:off x="8389797" y="514372"/>
            <a:ext cx="662784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7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色んな損失関数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678D4D6-988D-DCEC-B363-37DE95E6900C}"/>
              </a:ext>
            </a:extLst>
          </p:cNvPr>
          <p:cNvSpPr txBox="1"/>
          <p:nvPr/>
        </p:nvSpPr>
        <p:spPr>
          <a:xfrm>
            <a:off x="4182559" y="9748152"/>
            <a:ext cx="788726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y</a:t>
            </a:r>
            <a:r>
              <a:rPr kumimoji="0" lang="ja-JP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は具体的な値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69FEC2-C7E4-13A3-1E57-8CBB9F234149}"/>
              </a:ext>
            </a:extLst>
          </p:cNvPr>
          <p:cNvSpPr txBox="1"/>
          <p:nvPr/>
        </p:nvSpPr>
        <p:spPr>
          <a:xfrm>
            <a:off x="16198101" y="9827770"/>
            <a:ext cx="788726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y</a:t>
            </a:r>
            <a:r>
              <a:rPr kumimoji="0" lang="ja-JP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は</a:t>
            </a:r>
            <a:r>
              <a:rPr kumimoji="0" lang="en-US" altLang="ja-JP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0~1</a:t>
            </a:r>
            <a:r>
              <a:rPr kumimoji="0" lang="ja-JP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の確率的な値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CE1292B-7F82-B05D-6A24-F34B8660D271}"/>
              </a:ext>
            </a:extLst>
          </p:cNvPr>
          <p:cNvSpPr txBox="1"/>
          <p:nvPr/>
        </p:nvSpPr>
        <p:spPr>
          <a:xfrm>
            <a:off x="2563862" y="12080480"/>
            <a:ext cx="1925627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今回は考えやすいように二乗和</a:t>
            </a:r>
            <a:r>
              <a:rPr lang="ja-JP" altLang="en-US" sz="6000"/>
              <a:t>誤差</a:t>
            </a:r>
            <a:r>
              <a:rPr kumimoji="0" lang="ja-JP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で考える</a:t>
            </a:r>
          </a:p>
        </p:txBody>
      </p:sp>
    </p:spTree>
    <p:extLst>
      <p:ext uri="{BB962C8B-B14F-4D97-AF65-F5344CB8AC3E}">
        <p14:creationId xmlns:p14="http://schemas.microsoft.com/office/powerpoint/2010/main" val="312755369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誤差">
            <a:extLst>
              <a:ext uri="{FF2B5EF4-FFF2-40B4-BE49-F238E27FC236}">
                <a16:creationId xmlns:a16="http://schemas.microsoft.com/office/drawing/2014/main" id="{3552240C-53E2-45DE-A279-F81B8EEDA755}"/>
              </a:ext>
            </a:extLst>
          </p:cNvPr>
          <p:cNvSpPr txBox="1"/>
          <p:nvPr/>
        </p:nvSpPr>
        <p:spPr>
          <a:xfrm>
            <a:off x="9760162" y="12693797"/>
            <a:ext cx="5745163" cy="71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4400" dirty="0"/>
              <a:t>そもそも変数は何か？</a:t>
            </a:r>
            <a:endParaRPr lang="en-US" altLang="ja-JP" sz="4400" dirty="0"/>
          </a:p>
        </p:txBody>
      </p:sp>
      <p:sp>
        <p:nvSpPr>
          <p:cNvPr id="12" name="誤差">
            <a:extLst>
              <a:ext uri="{FF2B5EF4-FFF2-40B4-BE49-F238E27FC236}">
                <a16:creationId xmlns:a16="http://schemas.microsoft.com/office/drawing/2014/main" id="{FF667FE1-619E-499F-9108-7329002318BC}"/>
              </a:ext>
            </a:extLst>
          </p:cNvPr>
          <p:cNvSpPr txBox="1"/>
          <p:nvPr/>
        </p:nvSpPr>
        <p:spPr>
          <a:xfrm>
            <a:off x="4850164" y="717357"/>
            <a:ext cx="981999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pPr algn="ctr"/>
            <a:r>
              <a:rPr lang="ja-JP" altLang="en-US" sz="6000" dirty="0"/>
              <a:t>推論の結果得られる誤差</a:t>
            </a:r>
            <a:r>
              <a:rPr lang="en-US" altLang="ja-JP" sz="6000" dirty="0"/>
              <a:t>L</a:t>
            </a:r>
            <a:r>
              <a:rPr lang="ja-JP" altLang="en-US" sz="6000" dirty="0"/>
              <a:t>を</a:t>
            </a:r>
            <a:endParaRPr lang="en-US" altLang="ja-JP" sz="6000" dirty="0"/>
          </a:p>
          <a:p>
            <a:pPr algn="ctr"/>
            <a:r>
              <a:rPr lang="ja-JP" altLang="en-US" sz="6000" dirty="0"/>
              <a:t>小さくしていきたい</a:t>
            </a:r>
            <a:endParaRPr sz="6000" dirty="0"/>
          </a:p>
        </p:txBody>
      </p:sp>
      <p:sp>
        <p:nvSpPr>
          <p:cNvPr id="13" name="誤差">
            <a:extLst>
              <a:ext uri="{FF2B5EF4-FFF2-40B4-BE49-F238E27FC236}">
                <a16:creationId xmlns:a16="http://schemas.microsoft.com/office/drawing/2014/main" id="{702ADC9A-5B82-420C-ACBD-2C47CFECF45D}"/>
              </a:ext>
            </a:extLst>
          </p:cNvPr>
          <p:cNvSpPr txBox="1"/>
          <p:nvPr/>
        </p:nvSpPr>
        <p:spPr>
          <a:xfrm>
            <a:off x="8271439" y="11852541"/>
            <a:ext cx="910826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4800" dirty="0"/>
              <a:t>この</a:t>
            </a:r>
            <a:r>
              <a:rPr lang="en-US" altLang="ja-JP" sz="4800" dirty="0"/>
              <a:t>L</a:t>
            </a:r>
            <a:r>
              <a:rPr lang="ja-JP" altLang="en-US" sz="4800" dirty="0"/>
              <a:t>が最小の時はどんなとき？</a:t>
            </a:r>
            <a:endParaRPr sz="4800" dirty="0"/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DAF73F86-21D5-DAAD-DF53-3FEFC4218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956" y="3507865"/>
            <a:ext cx="17000087" cy="785521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EEED7F8A-65E1-DD2D-C7B8-D45A843B0D10}"/>
                  </a:ext>
                </a:extLst>
              </p:cNvPr>
              <p:cNvSpPr txBox="1"/>
              <p:nvPr/>
            </p:nvSpPr>
            <p:spPr>
              <a:xfrm>
                <a:off x="17379702" y="177921"/>
                <a:ext cx="7239936" cy="27725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𝐿</m:t>
                      </m:r>
                      <m:r>
                        <a:rPr kumimoji="0" lang="en" altLang="ja-JP" sz="66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ヒラギノ角ゴ ProN W6"/>
                        </a:rPr>
                        <m:t>=</m:t>
                      </m:r>
                      <m:f>
                        <m:fPr>
                          <m:ctrlPr>
                            <a:rPr kumimoji="0" lang="en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</m:ctrlPr>
                        </m:fPr>
                        <m:num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𝑖</m:t>
                          </m:r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ja-JP" sz="66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ヒラギノ角ゴ ProN W6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ja-JP" sz="66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ヒラギノ角ゴ ProN W6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ja-JP" sz="6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6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6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ja-JP" sz="6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ja-JP" sz="6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ja-JP" sz="6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6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ja-JP" sz="6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altLang="ja-JP" sz="66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ヒラギノ角ゴ ProN W6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ja-JP" altLang="en-US" sz="6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ヒラギノ角ゴ ProN W6"/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EEED7F8A-65E1-DD2D-C7B8-D45A843B0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9702" y="177921"/>
                <a:ext cx="7239936" cy="2772554"/>
              </a:xfrm>
              <a:prstGeom prst="rect">
                <a:avLst/>
              </a:prstGeom>
              <a:blipFill>
                <a:blip r:embed="rId3"/>
                <a:stretch>
                  <a:fillRect l="-11033" t="-120000" b="-1818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86430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18626</TotalTime>
  <Words>2478</Words>
  <Application>Microsoft Macintosh PowerPoint</Application>
  <PresentationFormat>ユーザー設定</PresentationFormat>
  <Paragraphs>765</Paragraphs>
  <Slides>39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8" baseType="lpstr">
      <vt:lpstr>Hiragino Maru Gothic ProN W4</vt:lpstr>
      <vt:lpstr>ヒラギノ角ゴ ProN W3</vt:lpstr>
      <vt:lpstr>ヒラギノ角ゴ ProN W6</vt:lpstr>
      <vt:lpstr>Cambria Math</vt:lpstr>
      <vt:lpstr>Graphik</vt:lpstr>
      <vt:lpstr>Graphik-Medium</vt:lpstr>
      <vt:lpstr>Graphik-SemiboldItalic</vt:lpstr>
      <vt:lpstr>Helvetica Neue Light</vt:lpstr>
      <vt:lpstr>White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cp:lastModifiedBy>須藤　毅顕</cp:lastModifiedBy>
  <cp:revision>10</cp:revision>
  <dcterms:modified xsi:type="dcterms:W3CDTF">2024-07-23T15:39:28Z</dcterms:modified>
</cp:coreProperties>
</file>